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9" r:id="rId4"/>
    <p:sldId id="262" r:id="rId5"/>
    <p:sldId id="263" r:id="rId6"/>
    <p:sldId id="268" r:id="rId7"/>
    <p:sldId id="260" r:id="rId8"/>
    <p:sldId id="281" r:id="rId9"/>
    <p:sldId id="269" r:id="rId10"/>
    <p:sldId id="282" r:id="rId11"/>
    <p:sldId id="278" r:id="rId12"/>
    <p:sldId id="273" r:id="rId13"/>
    <p:sldId id="279" r:id="rId14"/>
    <p:sldId id="270" r:id="rId15"/>
    <p:sldId id="271" r:id="rId16"/>
    <p:sldId id="274" r:id="rId17"/>
    <p:sldId id="280" r:id="rId18"/>
    <p:sldId id="283" r:id="rId19"/>
    <p:sldId id="276" r:id="rId20"/>
    <p:sldId id="275" r:id="rId21"/>
    <p:sldId id="272" r:id="rId22"/>
    <p:sldId id="265" r:id="rId23"/>
    <p:sldId id="266" r:id="rId24"/>
    <p:sldId id="267" r:id="rId25"/>
  </p:sldIdLst>
  <p:sldSz cx="18288000" cy="10287000"/>
  <p:notesSz cx="6858000" cy="9144000"/>
  <p:embeddedFontLst>
    <p:embeddedFont>
      <p:font typeface="Barlow Light" panose="00000400000000000000" pitchFamily="2" charset="0"/>
      <p:regular r:id="rId27"/>
      <p:italic r:id="rId28"/>
    </p:embeddedFont>
    <p:embeddedFont>
      <p:font typeface="Barlow Light Bold" panose="020B0604020202020204" charset="0"/>
      <p:regular r:id="rId29"/>
    </p:embeddedFont>
    <p:embeddedFont>
      <p:font typeface="Barlow Medium" panose="00000600000000000000" pitchFamily="2"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90823" autoAdjust="0"/>
  </p:normalViewPr>
  <p:slideViewPr>
    <p:cSldViewPr>
      <p:cViewPr varScale="1">
        <p:scale>
          <a:sx n="40" d="100"/>
          <a:sy n="40" d="100"/>
        </p:scale>
        <p:origin x="17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D1968-5CA8-4ADA-B7E4-1361B7C0BDEB}"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1914B-0227-47B2-9C8E-B4281686AF46}" type="slidenum">
              <a:rPr lang="en-US" smtClean="0"/>
              <a:t>‹#›</a:t>
            </a:fld>
            <a:endParaRPr lang="en-US"/>
          </a:p>
        </p:txBody>
      </p:sp>
    </p:spTree>
    <p:extLst>
      <p:ext uri="{BB962C8B-B14F-4D97-AF65-F5344CB8AC3E}">
        <p14:creationId xmlns:p14="http://schemas.microsoft.com/office/powerpoint/2010/main" val="241116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5</a:t>
            </a:fld>
            <a:endParaRPr lang="en-US"/>
          </a:p>
        </p:txBody>
      </p:sp>
    </p:spTree>
    <p:extLst>
      <p:ext uri="{BB962C8B-B14F-4D97-AF65-F5344CB8AC3E}">
        <p14:creationId xmlns:p14="http://schemas.microsoft.com/office/powerpoint/2010/main" val="211256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15</a:t>
            </a:fld>
            <a:endParaRPr lang="en-US"/>
          </a:p>
        </p:txBody>
      </p:sp>
    </p:spTree>
    <p:extLst>
      <p:ext uri="{BB962C8B-B14F-4D97-AF65-F5344CB8AC3E}">
        <p14:creationId xmlns:p14="http://schemas.microsoft.com/office/powerpoint/2010/main" val="307564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16</a:t>
            </a:fld>
            <a:endParaRPr lang="en-US"/>
          </a:p>
        </p:txBody>
      </p:sp>
    </p:spTree>
    <p:extLst>
      <p:ext uri="{BB962C8B-B14F-4D97-AF65-F5344CB8AC3E}">
        <p14:creationId xmlns:p14="http://schemas.microsoft.com/office/powerpoint/2010/main" val="133815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17</a:t>
            </a:fld>
            <a:endParaRPr lang="en-US"/>
          </a:p>
        </p:txBody>
      </p:sp>
    </p:spTree>
    <p:extLst>
      <p:ext uri="{BB962C8B-B14F-4D97-AF65-F5344CB8AC3E}">
        <p14:creationId xmlns:p14="http://schemas.microsoft.com/office/powerpoint/2010/main" val="259804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18</a:t>
            </a:fld>
            <a:endParaRPr lang="en-US"/>
          </a:p>
        </p:txBody>
      </p:sp>
    </p:spTree>
    <p:extLst>
      <p:ext uri="{BB962C8B-B14F-4D97-AF65-F5344CB8AC3E}">
        <p14:creationId xmlns:p14="http://schemas.microsoft.com/office/powerpoint/2010/main" val="171045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19</a:t>
            </a:fld>
            <a:endParaRPr lang="en-US"/>
          </a:p>
        </p:txBody>
      </p:sp>
    </p:spTree>
    <p:extLst>
      <p:ext uri="{BB962C8B-B14F-4D97-AF65-F5344CB8AC3E}">
        <p14:creationId xmlns:p14="http://schemas.microsoft.com/office/powerpoint/2010/main" val="356348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20</a:t>
            </a:fld>
            <a:endParaRPr lang="en-US"/>
          </a:p>
        </p:txBody>
      </p:sp>
    </p:spTree>
    <p:extLst>
      <p:ext uri="{BB962C8B-B14F-4D97-AF65-F5344CB8AC3E}">
        <p14:creationId xmlns:p14="http://schemas.microsoft.com/office/powerpoint/2010/main" val="2198478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21</a:t>
            </a:fld>
            <a:endParaRPr lang="en-US"/>
          </a:p>
        </p:txBody>
      </p:sp>
    </p:spTree>
    <p:extLst>
      <p:ext uri="{BB962C8B-B14F-4D97-AF65-F5344CB8AC3E}">
        <p14:creationId xmlns:p14="http://schemas.microsoft.com/office/powerpoint/2010/main" val="118317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6</a:t>
            </a:fld>
            <a:endParaRPr lang="en-US"/>
          </a:p>
        </p:txBody>
      </p:sp>
    </p:spTree>
    <p:extLst>
      <p:ext uri="{BB962C8B-B14F-4D97-AF65-F5344CB8AC3E}">
        <p14:creationId xmlns:p14="http://schemas.microsoft.com/office/powerpoint/2010/main" val="429470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8</a:t>
            </a:fld>
            <a:endParaRPr lang="en-US"/>
          </a:p>
        </p:txBody>
      </p:sp>
    </p:spTree>
    <p:extLst>
      <p:ext uri="{BB962C8B-B14F-4D97-AF65-F5344CB8AC3E}">
        <p14:creationId xmlns:p14="http://schemas.microsoft.com/office/powerpoint/2010/main" val="10668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9</a:t>
            </a:fld>
            <a:endParaRPr lang="en-US"/>
          </a:p>
        </p:txBody>
      </p:sp>
    </p:spTree>
    <p:extLst>
      <p:ext uri="{BB962C8B-B14F-4D97-AF65-F5344CB8AC3E}">
        <p14:creationId xmlns:p14="http://schemas.microsoft.com/office/powerpoint/2010/main" val="173334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10</a:t>
            </a:fld>
            <a:endParaRPr lang="en-US"/>
          </a:p>
        </p:txBody>
      </p:sp>
    </p:spTree>
    <p:extLst>
      <p:ext uri="{BB962C8B-B14F-4D97-AF65-F5344CB8AC3E}">
        <p14:creationId xmlns:p14="http://schemas.microsoft.com/office/powerpoint/2010/main" val="161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11</a:t>
            </a:fld>
            <a:endParaRPr lang="en-US"/>
          </a:p>
        </p:txBody>
      </p:sp>
    </p:spTree>
    <p:extLst>
      <p:ext uri="{BB962C8B-B14F-4D97-AF65-F5344CB8AC3E}">
        <p14:creationId xmlns:p14="http://schemas.microsoft.com/office/powerpoint/2010/main" val="186524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12</a:t>
            </a:fld>
            <a:endParaRPr lang="en-US"/>
          </a:p>
        </p:txBody>
      </p:sp>
    </p:spTree>
    <p:extLst>
      <p:ext uri="{BB962C8B-B14F-4D97-AF65-F5344CB8AC3E}">
        <p14:creationId xmlns:p14="http://schemas.microsoft.com/office/powerpoint/2010/main" val="9750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13</a:t>
            </a:fld>
            <a:endParaRPr lang="en-US"/>
          </a:p>
        </p:txBody>
      </p:sp>
    </p:spTree>
    <p:extLst>
      <p:ext uri="{BB962C8B-B14F-4D97-AF65-F5344CB8AC3E}">
        <p14:creationId xmlns:p14="http://schemas.microsoft.com/office/powerpoint/2010/main" val="308380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1914B-0227-47B2-9C8E-B4281686AF46}" type="slidenum">
              <a:rPr lang="en-US" smtClean="0"/>
              <a:t>14</a:t>
            </a:fld>
            <a:endParaRPr lang="en-US"/>
          </a:p>
        </p:txBody>
      </p:sp>
    </p:spTree>
    <p:extLst>
      <p:ext uri="{BB962C8B-B14F-4D97-AF65-F5344CB8AC3E}">
        <p14:creationId xmlns:p14="http://schemas.microsoft.com/office/powerpoint/2010/main" val="315339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nemsis.org/state-data-managers/state-map-v3/michigan/"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www.nemsqa.org/nemsqa-measur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818" b="32818"/>
          <a:stretch>
            <a:fillRect/>
          </a:stretch>
        </p:blipFill>
        <p:spPr>
          <a:xfrm>
            <a:off x="0" y="6123688"/>
            <a:ext cx="18288000" cy="4163312"/>
          </a:xfrm>
          <a:prstGeom prst="rect">
            <a:avLst/>
          </a:prstGeom>
        </p:spPr>
      </p:pic>
      <p:pic>
        <p:nvPicPr>
          <p:cNvPr id="3" name="Picture 3"/>
          <p:cNvPicPr>
            <a:picLocks noChangeAspect="1"/>
          </p:cNvPicPr>
          <p:nvPr/>
        </p:nvPicPr>
        <p:blipFill>
          <a:blip r:embed="rId3"/>
          <a:srcRect/>
          <a:stretch>
            <a:fillRect/>
          </a:stretch>
        </p:blipFill>
        <p:spPr>
          <a:xfrm>
            <a:off x="656125" y="6481413"/>
            <a:ext cx="2227826" cy="2227826"/>
          </a:xfrm>
          <a:prstGeom prst="rect">
            <a:avLst/>
          </a:prstGeom>
        </p:spPr>
      </p:pic>
      <p:sp>
        <p:nvSpPr>
          <p:cNvPr id="4" name="TextBox 4"/>
          <p:cNvSpPr txBox="1"/>
          <p:nvPr/>
        </p:nvSpPr>
        <p:spPr>
          <a:xfrm>
            <a:off x="1028700" y="2876550"/>
            <a:ext cx="15622373" cy="1398460"/>
          </a:xfrm>
          <a:prstGeom prst="rect">
            <a:avLst/>
          </a:prstGeom>
        </p:spPr>
        <p:txBody>
          <a:bodyPr lIns="0" tIns="0" rIns="0" bIns="0" rtlCol="0" anchor="t">
            <a:spAutoFit/>
          </a:bodyPr>
          <a:lstStyle/>
          <a:p>
            <a:pPr>
              <a:lnSpc>
                <a:spcPts val="11880"/>
              </a:lnSpc>
            </a:pPr>
            <a:r>
              <a:rPr lang="en-US" sz="9900" dirty="0">
                <a:solidFill>
                  <a:srgbClr val="FFFFFF"/>
                </a:solidFill>
                <a:latin typeface="Barlow Medium"/>
              </a:rPr>
              <a:t>NEMSQA Learning Session 2</a:t>
            </a:r>
          </a:p>
        </p:txBody>
      </p:sp>
      <p:sp>
        <p:nvSpPr>
          <p:cNvPr id="5" name="TextBox 5"/>
          <p:cNvSpPr txBox="1"/>
          <p:nvPr/>
        </p:nvSpPr>
        <p:spPr>
          <a:xfrm>
            <a:off x="1028700" y="906542"/>
            <a:ext cx="8462244" cy="533400"/>
          </a:xfrm>
          <a:prstGeom prst="rect">
            <a:avLst/>
          </a:prstGeom>
        </p:spPr>
        <p:txBody>
          <a:bodyPr lIns="0" tIns="0" rIns="0" bIns="0" rtlCol="0" anchor="t">
            <a:spAutoFit/>
          </a:bodyPr>
          <a:lstStyle/>
          <a:p>
            <a:pPr marL="0" lvl="0" indent="0">
              <a:lnSpc>
                <a:spcPts val="4200"/>
              </a:lnSpc>
              <a:spcBef>
                <a:spcPct val="0"/>
              </a:spcBef>
            </a:pPr>
            <a:r>
              <a:rPr lang="en-US" sz="3000">
                <a:solidFill>
                  <a:srgbClr val="FFFFFF"/>
                </a:solidFill>
                <a:latin typeface="Barlow Medium"/>
              </a:rPr>
              <a:t>HRSA Flex EMS Supplemental Grant Project</a:t>
            </a:r>
          </a:p>
        </p:txBody>
      </p:sp>
      <p:sp>
        <p:nvSpPr>
          <p:cNvPr id="6" name="TextBox 6"/>
          <p:cNvSpPr txBox="1"/>
          <p:nvPr/>
        </p:nvSpPr>
        <p:spPr>
          <a:xfrm>
            <a:off x="11260856" y="955146"/>
            <a:ext cx="5998444" cy="480901"/>
          </a:xfrm>
          <a:prstGeom prst="rect">
            <a:avLst/>
          </a:prstGeom>
        </p:spPr>
        <p:txBody>
          <a:bodyPr lIns="0" tIns="0" rIns="0" bIns="0" rtlCol="0" anchor="t">
            <a:spAutoFit/>
          </a:bodyPr>
          <a:lstStyle/>
          <a:p>
            <a:pPr algn="r">
              <a:lnSpc>
                <a:spcPts val="4200"/>
              </a:lnSpc>
            </a:pPr>
            <a:r>
              <a:rPr lang="en-US" sz="3000" dirty="0">
                <a:solidFill>
                  <a:srgbClr val="FFFFFF"/>
                </a:solidFill>
                <a:latin typeface="Barlow Medium"/>
              </a:rPr>
              <a:t>February 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Medications (NEMSQA Seizure 02)</a:t>
            </a:r>
            <a:endParaRPr lang="en-US" sz="4800" kern="1200" dirty="0">
              <a:solidFill>
                <a:schemeClr val="bg1"/>
              </a:solidFill>
              <a:latin typeface="+mj-lt"/>
              <a:ea typeface="+mj-ea"/>
              <a:cs typeface="+mj-cs"/>
            </a:endParaRPr>
          </a:p>
        </p:txBody>
      </p:sp>
      <p:pic>
        <p:nvPicPr>
          <p:cNvPr id="5" name="Picture 4" descr="Graphical user interface, application&#10;&#10;Description automatically generated">
            <a:extLst>
              <a:ext uri="{FF2B5EF4-FFF2-40B4-BE49-F238E27FC236}">
                <a16:creationId xmlns:a16="http://schemas.microsoft.com/office/drawing/2014/main" id="{70F70F9F-3C53-FB14-ED31-88D2DE89F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2" y="2094882"/>
            <a:ext cx="18023815" cy="7773018"/>
          </a:xfrm>
          <a:prstGeom prst="rect">
            <a:avLst/>
          </a:prstGeom>
        </p:spPr>
      </p:pic>
    </p:spTree>
    <p:extLst>
      <p:ext uri="{BB962C8B-B14F-4D97-AF65-F5344CB8AC3E}">
        <p14:creationId xmlns:p14="http://schemas.microsoft.com/office/powerpoint/2010/main" val="8346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Medications (NEMSQA Seizure 02)</a:t>
            </a:r>
            <a:endParaRPr lang="en-US" sz="4800" kern="1200" dirty="0">
              <a:solidFill>
                <a:schemeClr val="bg1"/>
              </a:solidFill>
              <a:latin typeface="+mj-lt"/>
              <a:ea typeface="+mj-ea"/>
              <a:cs typeface="+mj-cs"/>
            </a:endParaRPr>
          </a:p>
        </p:txBody>
      </p:sp>
      <p:pic>
        <p:nvPicPr>
          <p:cNvPr id="4" name="Picture 3" descr="Graphical user interface, application&#10;&#10;Description automatically generated">
            <a:extLst>
              <a:ext uri="{FF2B5EF4-FFF2-40B4-BE49-F238E27FC236}">
                <a16:creationId xmlns:a16="http://schemas.microsoft.com/office/drawing/2014/main" id="{9810B3CC-9553-B54C-9E78-7F94731CF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50" y="2094881"/>
            <a:ext cx="18090500" cy="7849219"/>
          </a:xfrm>
          <a:prstGeom prst="rect">
            <a:avLst/>
          </a:prstGeom>
        </p:spPr>
      </p:pic>
    </p:spTree>
    <p:extLst>
      <p:ext uri="{BB962C8B-B14F-4D97-AF65-F5344CB8AC3E}">
        <p14:creationId xmlns:p14="http://schemas.microsoft.com/office/powerpoint/2010/main" val="198233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Medications (NEMSQA Seizure 02)</a:t>
            </a:r>
            <a:endParaRPr lang="en-US" sz="4800" kern="1200" dirty="0">
              <a:solidFill>
                <a:schemeClr val="bg1"/>
              </a:solidFill>
              <a:latin typeface="+mj-lt"/>
              <a:ea typeface="+mj-ea"/>
              <a:cs typeface="+mj-cs"/>
            </a:endParaRPr>
          </a:p>
        </p:txBody>
      </p:sp>
      <p:pic>
        <p:nvPicPr>
          <p:cNvPr id="4" name="Picture 3" descr="Graphical user interface, text, application&#10;&#10;Description automatically generated">
            <a:extLst>
              <a:ext uri="{FF2B5EF4-FFF2-40B4-BE49-F238E27FC236}">
                <a16:creationId xmlns:a16="http://schemas.microsoft.com/office/drawing/2014/main" id="{FF9EB7D7-A0C2-D7E9-6CBC-BDAAA93ED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7" y="2094882"/>
            <a:ext cx="18128605" cy="7925418"/>
          </a:xfrm>
          <a:prstGeom prst="rect">
            <a:avLst/>
          </a:prstGeom>
        </p:spPr>
      </p:pic>
    </p:spTree>
    <p:extLst>
      <p:ext uri="{BB962C8B-B14F-4D97-AF65-F5344CB8AC3E}">
        <p14:creationId xmlns:p14="http://schemas.microsoft.com/office/powerpoint/2010/main" val="308517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Exam (NEMSQA Stroke 1)</a:t>
            </a:r>
            <a:endParaRPr lang="en-US" sz="4800" kern="1200" dirty="0">
              <a:solidFill>
                <a:schemeClr val="bg1"/>
              </a:solidFill>
              <a:latin typeface="+mj-lt"/>
              <a:ea typeface="+mj-ea"/>
              <a:cs typeface="+mj-cs"/>
            </a:endParaRPr>
          </a:p>
        </p:txBody>
      </p:sp>
      <p:pic>
        <p:nvPicPr>
          <p:cNvPr id="5" name="Picture 4" descr="Graphical user interface, text, application, email&#10;&#10;Description automatically generated">
            <a:extLst>
              <a:ext uri="{FF2B5EF4-FFF2-40B4-BE49-F238E27FC236}">
                <a16:creationId xmlns:a16="http://schemas.microsoft.com/office/drawing/2014/main" id="{39C4C93D-8C17-A11F-4DFB-7F9CC5BF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18" y="2094881"/>
            <a:ext cx="18004763" cy="7849219"/>
          </a:xfrm>
          <a:prstGeom prst="rect">
            <a:avLst/>
          </a:prstGeom>
        </p:spPr>
      </p:pic>
    </p:spTree>
    <p:extLst>
      <p:ext uri="{BB962C8B-B14F-4D97-AF65-F5344CB8AC3E}">
        <p14:creationId xmlns:p14="http://schemas.microsoft.com/office/powerpoint/2010/main" val="103907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Exam (NEMSQA Stroke 1)</a:t>
            </a:r>
            <a:endParaRPr lang="en-US" sz="4800" kern="1200"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id="{E1905534-F26F-2216-BD9C-3C005E00EF8A}"/>
              </a:ext>
            </a:extLst>
          </p:cNvPr>
          <p:cNvCxnSpPr>
            <a:cxnSpLocks/>
          </p:cNvCxnSpPr>
          <p:nvPr/>
        </p:nvCxnSpPr>
        <p:spPr>
          <a:xfrm>
            <a:off x="3505200" y="3467100"/>
            <a:ext cx="11430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4" name="Picture 3" descr="Graphical user interface&#10;&#10;Description automatically generated">
            <a:extLst>
              <a:ext uri="{FF2B5EF4-FFF2-40B4-BE49-F238E27FC236}">
                <a16:creationId xmlns:a16="http://schemas.microsoft.com/office/drawing/2014/main" id="{8A3BF623-AE75-5573-EDFE-7ED35E0ED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61" y="2247900"/>
            <a:ext cx="17938078" cy="7620000"/>
          </a:xfrm>
          <a:prstGeom prst="rect">
            <a:avLst/>
          </a:prstGeom>
        </p:spPr>
      </p:pic>
      <p:cxnSp>
        <p:nvCxnSpPr>
          <p:cNvPr id="7" name="Straight Arrow Connector 6">
            <a:extLst>
              <a:ext uri="{FF2B5EF4-FFF2-40B4-BE49-F238E27FC236}">
                <a16:creationId xmlns:a16="http://schemas.microsoft.com/office/drawing/2014/main" id="{DCE4FEE9-9F0E-7E59-C992-57DC6C382541}"/>
              </a:ext>
            </a:extLst>
          </p:cNvPr>
          <p:cNvCxnSpPr>
            <a:cxnSpLocks/>
          </p:cNvCxnSpPr>
          <p:nvPr/>
        </p:nvCxnSpPr>
        <p:spPr>
          <a:xfrm flipV="1">
            <a:off x="11049000" y="5372100"/>
            <a:ext cx="533400" cy="1524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3610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Exam (NEMSQA Stroke 1)</a:t>
            </a:r>
            <a:endParaRPr lang="en-US" sz="4800" kern="1200" dirty="0">
              <a:solidFill>
                <a:schemeClr val="bg1"/>
              </a:solidFill>
              <a:latin typeface="+mj-lt"/>
              <a:ea typeface="+mj-ea"/>
              <a:cs typeface="+mj-cs"/>
            </a:endParaRPr>
          </a:p>
        </p:txBody>
      </p:sp>
      <p:pic>
        <p:nvPicPr>
          <p:cNvPr id="5" name="Picture 4" descr="Graphical user interface&#10;&#10;Description automatically generated">
            <a:extLst>
              <a:ext uri="{FF2B5EF4-FFF2-40B4-BE49-F238E27FC236}">
                <a16:creationId xmlns:a16="http://schemas.microsoft.com/office/drawing/2014/main" id="{14F0EC58-93DA-6CC7-C851-691FB0DB5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94882"/>
            <a:ext cx="17907000" cy="8001618"/>
          </a:xfrm>
          <a:prstGeom prst="rect">
            <a:avLst/>
          </a:prstGeom>
        </p:spPr>
      </p:pic>
    </p:spTree>
    <p:extLst>
      <p:ext uri="{BB962C8B-B14F-4D97-AF65-F5344CB8AC3E}">
        <p14:creationId xmlns:p14="http://schemas.microsoft.com/office/powerpoint/2010/main" val="20219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Exam (NEMSQA Stroke 1)</a:t>
            </a:r>
            <a:endParaRPr lang="en-US" sz="4800" kern="1200" dirty="0">
              <a:solidFill>
                <a:schemeClr val="bg1"/>
              </a:solidFill>
              <a:latin typeface="+mj-lt"/>
              <a:ea typeface="+mj-ea"/>
              <a:cs typeface="+mj-cs"/>
            </a:endParaRPr>
          </a:p>
        </p:txBody>
      </p:sp>
      <p:pic>
        <p:nvPicPr>
          <p:cNvPr id="4" name="Picture 3" descr="Graphical user interface&#10;&#10;Description automatically generated">
            <a:extLst>
              <a:ext uri="{FF2B5EF4-FFF2-40B4-BE49-F238E27FC236}">
                <a16:creationId xmlns:a16="http://schemas.microsoft.com/office/drawing/2014/main" id="{A74EAE65-9686-F325-3D9E-CCF5AE11F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7" y="1943100"/>
            <a:ext cx="18128605" cy="8153399"/>
          </a:xfrm>
          <a:prstGeom prst="rect">
            <a:avLst/>
          </a:prstGeom>
        </p:spPr>
      </p:pic>
    </p:spTree>
    <p:extLst>
      <p:ext uri="{BB962C8B-B14F-4D97-AF65-F5344CB8AC3E}">
        <p14:creationId xmlns:p14="http://schemas.microsoft.com/office/powerpoint/2010/main" val="148508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Exam (NEMSQA Stroke 1)</a:t>
            </a:r>
            <a:endParaRPr lang="en-US" sz="4800" kern="1200" dirty="0">
              <a:solidFill>
                <a:schemeClr val="bg1"/>
              </a:solidFill>
              <a:latin typeface="+mj-lt"/>
              <a:ea typeface="+mj-ea"/>
              <a:cs typeface="+mj-cs"/>
            </a:endParaRPr>
          </a:p>
        </p:txBody>
      </p:sp>
      <p:pic>
        <p:nvPicPr>
          <p:cNvPr id="5" name="Picture 4" descr="Graphical user interface, text, application, email&#10;&#10;Description automatically generated">
            <a:extLst>
              <a:ext uri="{FF2B5EF4-FFF2-40B4-BE49-F238E27FC236}">
                <a16:creationId xmlns:a16="http://schemas.microsoft.com/office/drawing/2014/main" id="{32E2B7AC-EE58-F1B1-6822-8373E387F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34" y="2094882"/>
            <a:ext cx="17957131" cy="8001618"/>
          </a:xfrm>
          <a:prstGeom prst="rect">
            <a:avLst/>
          </a:prstGeom>
        </p:spPr>
      </p:pic>
      <p:cxnSp>
        <p:nvCxnSpPr>
          <p:cNvPr id="10" name="Straight Arrow Connector 9">
            <a:extLst>
              <a:ext uri="{FF2B5EF4-FFF2-40B4-BE49-F238E27FC236}">
                <a16:creationId xmlns:a16="http://schemas.microsoft.com/office/drawing/2014/main" id="{E79B7A32-B575-96D4-8C29-B734BA0FD179}"/>
              </a:ext>
            </a:extLst>
          </p:cNvPr>
          <p:cNvCxnSpPr>
            <a:cxnSpLocks/>
          </p:cNvCxnSpPr>
          <p:nvPr/>
        </p:nvCxnSpPr>
        <p:spPr>
          <a:xfrm flipV="1">
            <a:off x="6019800" y="3467100"/>
            <a:ext cx="457200" cy="40062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1650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Exam (NEMSQA Stroke 1)</a:t>
            </a:r>
            <a:endParaRPr lang="en-US" sz="4800" kern="1200" dirty="0">
              <a:solidFill>
                <a:schemeClr val="bg1"/>
              </a:solidFill>
              <a:latin typeface="+mj-lt"/>
              <a:ea typeface="+mj-ea"/>
              <a:cs typeface="+mj-cs"/>
            </a:endParaRPr>
          </a:p>
        </p:txBody>
      </p:sp>
      <p:cxnSp>
        <p:nvCxnSpPr>
          <p:cNvPr id="10" name="Straight Arrow Connector 9">
            <a:extLst>
              <a:ext uri="{FF2B5EF4-FFF2-40B4-BE49-F238E27FC236}">
                <a16:creationId xmlns:a16="http://schemas.microsoft.com/office/drawing/2014/main" id="{E79B7A32-B575-96D4-8C29-B734BA0FD179}"/>
              </a:ext>
            </a:extLst>
          </p:cNvPr>
          <p:cNvCxnSpPr>
            <a:cxnSpLocks/>
          </p:cNvCxnSpPr>
          <p:nvPr/>
        </p:nvCxnSpPr>
        <p:spPr>
          <a:xfrm flipV="1">
            <a:off x="6019800" y="3467100"/>
            <a:ext cx="457200" cy="40062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4" name="Picture 3" descr="Graphical user interface, text, application&#10;&#10;Description automatically generated">
            <a:extLst>
              <a:ext uri="{FF2B5EF4-FFF2-40B4-BE49-F238E27FC236}">
                <a16:creationId xmlns:a16="http://schemas.microsoft.com/office/drawing/2014/main" id="{9E548A7F-EC98-4908-D426-FD0A67B85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3" y="2247900"/>
            <a:ext cx="18052394" cy="7848600"/>
          </a:xfrm>
          <a:prstGeom prst="rect">
            <a:avLst/>
          </a:prstGeom>
        </p:spPr>
      </p:pic>
    </p:spTree>
    <p:extLst>
      <p:ext uri="{BB962C8B-B14F-4D97-AF65-F5344CB8AC3E}">
        <p14:creationId xmlns:p14="http://schemas.microsoft.com/office/powerpoint/2010/main" val="319131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Exam (NEMSQA Trauma 04)</a:t>
            </a:r>
            <a:endParaRPr lang="en-US" sz="4800" kern="1200" dirty="0">
              <a:solidFill>
                <a:schemeClr val="bg1"/>
              </a:solidFill>
              <a:latin typeface="+mj-lt"/>
              <a:ea typeface="+mj-ea"/>
              <a:cs typeface="+mj-cs"/>
            </a:endParaRPr>
          </a:p>
        </p:txBody>
      </p:sp>
      <p:pic>
        <p:nvPicPr>
          <p:cNvPr id="5" name="Picture 4" descr="Graphical user interface, text, application&#10;&#10;Description automatically generated">
            <a:extLst>
              <a:ext uri="{FF2B5EF4-FFF2-40B4-BE49-F238E27FC236}">
                <a16:creationId xmlns:a16="http://schemas.microsoft.com/office/drawing/2014/main" id="{C7E1AAD4-F7BD-E295-D19E-016568270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4882"/>
            <a:ext cx="18287999" cy="7925418"/>
          </a:xfrm>
          <a:prstGeom prst="rect">
            <a:avLst/>
          </a:prstGeom>
        </p:spPr>
      </p:pic>
    </p:spTree>
    <p:extLst>
      <p:ext uri="{BB962C8B-B14F-4D97-AF65-F5344CB8AC3E}">
        <p14:creationId xmlns:p14="http://schemas.microsoft.com/office/powerpoint/2010/main" val="6364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1671939"/>
            <a:ext cx="5511784" cy="1239808"/>
            <a:chOff x="0" y="-38100"/>
            <a:chExt cx="7349046" cy="1653078"/>
          </a:xfrm>
        </p:grpSpPr>
        <p:sp>
          <p:nvSpPr>
            <p:cNvPr id="3" name="TextBox 3"/>
            <p:cNvSpPr txBox="1"/>
            <p:nvPr/>
          </p:nvSpPr>
          <p:spPr>
            <a:xfrm>
              <a:off x="0" y="966938"/>
              <a:ext cx="7349046" cy="648040"/>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Review Michigan EMS data flow</a:t>
              </a:r>
            </a:p>
          </p:txBody>
        </p:sp>
        <p:sp>
          <p:nvSpPr>
            <p:cNvPr id="4" name="TextBox 4"/>
            <p:cNvSpPr txBox="1"/>
            <p:nvPr/>
          </p:nvSpPr>
          <p:spPr>
            <a:xfrm>
              <a:off x="0" y="-38100"/>
              <a:ext cx="734904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First Objective</a:t>
              </a:r>
            </a:p>
          </p:txBody>
        </p:sp>
      </p:grpSp>
      <p:grpSp>
        <p:nvGrpSpPr>
          <p:cNvPr id="5" name="Group 5"/>
          <p:cNvGrpSpPr/>
          <p:nvPr/>
        </p:nvGrpSpPr>
        <p:grpSpPr>
          <a:xfrm>
            <a:off x="6534679" y="4106635"/>
            <a:ext cx="5212389" cy="2317027"/>
            <a:chOff x="0" y="-38100"/>
            <a:chExt cx="6949852" cy="3089371"/>
          </a:xfrm>
        </p:grpSpPr>
        <p:sp>
          <p:nvSpPr>
            <p:cNvPr id="6" name="TextBox 6"/>
            <p:cNvSpPr txBox="1"/>
            <p:nvPr/>
          </p:nvSpPr>
          <p:spPr>
            <a:xfrm>
              <a:off x="0" y="966939"/>
              <a:ext cx="6949852" cy="2084332"/>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Understand the next 3 measures: Stroke 01, Seizure 02, and Trauma 04</a:t>
              </a:r>
            </a:p>
          </p:txBody>
        </p:sp>
        <p:sp>
          <p:nvSpPr>
            <p:cNvPr id="7" name="TextBox 7"/>
            <p:cNvSpPr txBox="1"/>
            <p:nvPr/>
          </p:nvSpPr>
          <p:spPr>
            <a:xfrm>
              <a:off x="0" y="-38100"/>
              <a:ext cx="6949852"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Second Objective</a:t>
              </a:r>
            </a:p>
          </p:txBody>
        </p:sp>
      </p:grpSp>
      <p:grpSp>
        <p:nvGrpSpPr>
          <p:cNvPr id="8" name="Group 8"/>
          <p:cNvGrpSpPr/>
          <p:nvPr/>
        </p:nvGrpSpPr>
        <p:grpSpPr>
          <a:xfrm>
            <a:off x="10712562" y="7250573"/>
            <a:ext cx="5574792" cy="2855636"/>
            <a:chOff x="0" y="-38100"/>
            <a:chExt cx="7433056" cy="3807517"/>
          </a:xfrm>
        </p:grpSpPr>
        <p:sp>
          <p:nvSpPr>
            <p:cNvPr id="9" name="TextBox 9"/>
            <p:cNvSpPr txBox="1"/>
            <p:nvPr/>
          </p:nvSpPr>
          <p:spPr>
            <a:xfrm>
              <a:off x="0" y="966939"/>
              <a:ext cx="7433056" cy="2802478"/>
            </a:xfrm>
            <a:prstGeom prst="rect">
              <a:avLst/>
            </a:prstGeom>
          </p:spPr>
          <p:txBody>
            <a:bodyPr lIns="0" tIns="0" rIns="0" bIns="0" rtlCol="0" anchor="t">
              <a:spAutoFit/>
            </a:bodyPr>
            <a:lstStyle/>
            <a:p>
              <a:pPr>
                <a:lnSpc>
                  <a:spcPts val="4159"/>
                </a:lnSpc>
              </a:pPr>
              <a:r>
                <a:rPr lang="en-US" sz="3199" dirty="0">
                  <a:solidFill>
                    <a:srgbClr val="000000"/>
                  </a:solidFill>
                  <a:latin typeface="Barlow Light"/>
                </a:rPr>
                <a:t>Review the EMS agency baseline data and understand the related </a:t>
              </a:r>
              <a:r>
                <a:rPr lang="en-US" sz="3199" dirty="0" err="1">
                  <a:solidFill>
                    <a:srgbClr val="000000"/>
                  </a:solidFill>
                  <a:latin typeface="Barlow Light"/>
                </a:rPr>
                <a:t>ePCR</a:t>
              </a:r>
              <a:r>
                <a:rPr lang="en-US" sz="3199" dirty="0">
                  <a:solidFill>
                    <a:srgbClr val="000000"/>
                  </a:solidFill>
                  <a:latin typeface="Barlow Light"/>
                </a:rPr>
                <a:t> documentation </a:t>
              </a:r>
            </a:p>
          </p:txBody>
        </p:sp>
        <p:sp>
          <p:nvSpPr>
            <p:cNvPr id="10" name="TextBox 10"/>
            <p:cNvSpPr txBox="1"/>
            <p:nvPr/>
          </p:nvSpPr>
          <p:spPr>
            <a:xfrm>
              <a:off x="0" y="-38100"/>
              <a:ext cx="7433056" cy="764540"/>
            </a:xfrm>
            <a:prstGeom prst="rect">
              <a:avLst/>
            </a:prstGeom>
          </p:spPr>
          <p:txBody>
            <a:bodyPr lIns="0" tIns="0" rIns="0" bIns="0" rtlCol="0" anchor="t">
              <a:spAutoFit/>
            </a:bodyPr>
            <a:lstStyle/>
            <a:p>
              <a:pPr>
                <a:lnSpc>
                  <a:spcPts val="4679"/>
                </a:lnSpc>
              </a:pPr>
              <a:r>
                <a:rPr lang="en-US" sz="3599">
                  <a:solidFill>
                    <a:srgbClr val="000000"/>
                  </a:solidFill>
                  <a:latin typeface="Barlow Medium"/>
                </a:rPr>
                <a:t>The Third Objective</a:t>
              </a:r>
            </a:p>
          </p:txBody>
        </p:sp>
      </p:grpSp>
      <p:sp>
        <p:nvSpPr>
          <p:cNvPr id="11" name="TextBox 11"/>
          <p:cNvSpPr txBox="1"/>
          <p:nvPr/>
        </p:nvSpPr>
        <p:spPr>
          <a:xfrm>
            <a:off x="10353884" y="1019175"/>
            <a:ext cx="6905416" cy="1462087"/>
          </a:xfrm>
          <a:prstGeom prst="rect">
            <a:avLst/>
          </a:prstGeom>
        </p:spPr>
        <p:txBody>
          <a:bodyPr lIns="0" tIns="0" rIns="0" bIns="0" rtlCol="0" anchor="t">
            <a:spAutoFit/>
          </a:bodyPr>
          <a:lstStyle/>
          <a:p>
            <a:pPr algn="r">
              <a:lnSpc>
                <a:spcPts val="11519"/>
              </a:lnSpc>
            </a:pPr>
            <a:r>
              <a:rPr lang="en-US" sz="9600">
                <a:solidFill>
                  <a:srgbClr val="000000"/>
                </a:solidFill>
                <a:latin typeface="Barlow Medium"/>
              </a:rPr>
              <a:t>Objectives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58626" y="7401434"/>
            <a:ext cx="455517" cy="34453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8177" y="1754981"/>
            <a:ext cx="467302" cy="37978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33372" y="4242049"/>
            <a:ext cx="455517" cy="3445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Elite: Exam (NEMSQA Trauma 04)</a:t>
            </a:r>
            <a:endParaRPr lang="en-US" sz="4800" kern="1200" dirty="0">
              <a:solidFill>
                <a:schemeClr val="bg1"/>
              </a:solidFill>
              <a:latin typeface="+mj-lt"/>
              <a:ea typeface="+mj-ea"/>
              <a:cs typeface="+mj-cs"/>
            </a:endParaRPr>
          </a:p>
        </p:txBody>
      </p:sp>
      <p:pic>
        <p:nvPicPr>
          <p:cNvPr id="4" name="Picture 3" descr="Graphical user interface&#10;&#10;Description automatically generated">
            <a:extLst>
              <a:ext uri="{FF2B5EF4-FFF2-40B4-BE49-F238E27FC236}">
                <a16:creationId xmlns:a16="http://schemas.microsoft.com/office/drawing/2014/main" id="{A47AC9D7-90CD-A0F9-32E8-7846C72AE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94881"/>
            <a:ext cx="17754600" cy="8187355"/>
          </a:xfrm>
          <a:prstGeom prst="rect">
            <a:avLst/>
          </a:prstGeom>
        </p:spPr>
      </p:pic>
      <p:sp>
        <p:nvSpPr>
          <p:cNvPr id="3" name="Flowchart: Terminator 2">
            <a:extLst>
              <a:ext uri="{FF2B5EF4-FFF2-40B4-BE49-F238E27FC236}">
                <a16:creationId xmlns:a16="http://schemas.microsoft.com/office/drawing/2014/main" id="{0819F8F1-A67B-8EC6-371C-A1B531A0AD25}"/>
              </a:ext>
            </a:extLst>
          </p:cNvPr>
          <p:cNvSpPr/>
          <p:nvPr/>
        </p:nvSpPr>
        <p:spPr>
          <a:xfrm flipV="1">
            <a:off x="6248400" y="2933700"/>
            <a:ext cx="2743200" cy="1371600"/>
          </a:xfrm>
          <a:prstGeom prst="flowChartTerminator">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7354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Exam (NEMSQA Trauma 04)</a:t>
            </a:r>
            <a:endParaRPr lang="en-US" sz="4800" kern="1200" dirty="0">
              <a:solidFill>
                <a:schemeClr val="bg1"/>
              </a:solidFill>
              <a:latin typeface="+mj-lt"/>
              <a:ea typeface="+mj-ea"/>
              <a:cs typeface="+mj-cs"/>
            </a:endParaRPr>
          </a:p>
        </p:txBody>
      </p:sp>
      <p:pic>
        <p:nvPicPr>
          <p:cNvPr id="4" name="Picture 3" descr="Graphical user interface&#10;&#10;Description automatically generated">
            <a:extLst>
              <a:ext uri="{FF2B5EF4-FFF2-40B4-BE49-F238E27FC236}">
                <a16:creationId xmlns:a16="http://schemas.microsoft.com/office/drawing/2014/main" id="{1B0C2FF6-4CCC-2E1D-8583-65E06B900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1" y="2094881"/>
            <a:ext cx="16306800" cy="7925419"/>
          </a:xfrm>
          <a:prstGeom prst="rect">
            <a:avLst/>
          </a:prstGeom>
        </p:spPr>
      </p:pic>
    </p:spTree>
    <p:extLst>
      <p:ext uri="{BB962C8B-B14F-4D97-AF65-F5344CB8AC3E}">
        <p14:creationId xmlns:p14="http://schemas.microsoft.com/office/powerpoint/2010/main" val="315182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509" r="26509"/>
          <a:stretch>
            <a:fillRect/>
          </a:stretch>
        </p:blipFill>
        <p:spPr>
          <a:xfrm>
            <a:off x="9144000" y="0"/>
            <a:ext cx="7254090" cy="10287000"/>
          </a:xfrm>
          <a:prstGeom prst="rect">
            <a:avLst/>
          </a:prstGeom>
        </p:spPr>
      </p:pic>
      <p:sp>
        <p:nvSpPr>
          <p:cNvPr id="3" name="AutoShape 3"/>
          <p:cNvSpPr/>
          <p:nvPr/>
        </p:nvSpPr>
        <p:spPr>
          <a:xfrm>
            <a:off x="16398090" y="0"/>
            <a:ext cx="1889910" cy="10287000"/>
          </a:xfrm>
          <a:prstGeom prst="rect">
            <a:avLst/>
          </a:prstGeom>
          <a:solidFill>
            <a:srgbClr val="F1F1F1"/>
          </a:solidFill>
        </p:spPr>
      </p:sp>
      <p:sp>
        <p:nvSpPr>
          <p:cNvPr id="4" name="TextBox 4"/>
          <p:cNvSpPr txBox="1"/>
          <p:nvPr/>
        </p:nvSpPr>
        <p:spPr>
          <a:xfrm>
            <a:off x="518269" y="1905693"/>
            <a:ext cx="8108009" cy="4864922"/>
          </a:xfrm>
          <a:prstGeom prst="rect">
            <a:avLst/>
          </a:prstGeom>
        </p:spPr>
        <p:txBody>
          <a:bodyPr lIns="0" tIns="0" rIns="0" bIns="0" rtlCol="0" anchor="t">
            <a:spAutoFit/>
          </a:bodyPr>
          <a:lstStyle/>
          <a:p>
            <a:pPr>
              <a:lnSpc>
                <a:spcPts val="4783"/>
              </a:lnSpc>
            </a:pPr>
            <a:r>
              <a:rPr lang="en-US" sz="3679" dirty="0">
                <a:solidFill>
                  <a:srgbClr val="FFFFFF"/>
                </a:solidFill>
                <a:latin typeface="Barlow Light"/>
              </a:rPr>
              <a:t>How can we improve the gaps in our data reporting?</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Identify the data gap (s)</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Discover what's causing the gap</a:t>
            </a:r>
          </a:p>
          <a:p>
            <a:pPr>
              <a:lnSpc>
                <a:spcPts val="4783"/>
              </a:lnSpc>
            </a:pPr>
            <a:endParaRPr lang="en-US" sz="3679" dirty="0">
              <a:solidFill>
                <a:srgbClr val="FFFFFF"/>
              </a:solidFill>
              <a:latin typeface="Barlow Light"/>
            </a:endParaRPr>
          </a:p>
          <a:p>
            <a:pPr marL="794364" lvl="1" indent="-397182">
              <a:lnSpc>
                <a:spcPts val="4783"/>
              </a:lnSpc>
              <a:buFont typeface="Arial"/>
              <a:buChar char="•"/>
            </a:pPr>
            <a:r>
              <a:rPr lang="en-US" sz="3679" dirty="0">
                <a:solidFill>
                  <a:srgbClr val="FFFFFF"/>
                </a:solidFill>
                <a:latin typeface="Barlow Light"/>
              </a:rPr>
              <a:t>Implement the solution over time </a:t>
            </a:r>
          </a:p>
        </p:txBody>
      </p:sp>
      <p:sp>
        <p:nvSpPr>
          <p:cNvPr id="5" name="TextBox 5"/>
          <p:cNvSpPr txBox="1"/>
          <p:nvPr/>
        </p:nvSpPr>
        <p:spPr>
          <a:xfrm>
            <a:off x="793116" y="29051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Conclusion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41" b="5741"/>
          <a:stretch>
            <a:fillRect/>
          </a:stretch>
        </p:blipFill>
        <p:spPr>
          <a:xfrm>
            <a:off x="0" y="5143500"/>
            <a:ext cx="8721521" cy="5143500"/>
          </a:xfrm>
          <a:prstGeom prst="rect">
            <a:avLst/>
          </a:prstGeom>
        </p:spPr>
      </p:pic>
      <p:sp>
        <p:nvSpPr>
          <p:cNvPr id="3" name="AutoShape 3"/>
          <p:cNvSpPr/>
          <p:nvPr/>
        </p:nvSpPr>
        <p:spPr>
          <a:xfrm>
            <a:off x="0" y="0"/>
            <a:ext cx="8721521" cy="5143500"/>
          </a:xfrm>
          <a:prstGeom prst="rect">
            <a:avLst/>
          </a:prstGeom>
          <a:solidFill>
            <a:srgbClr val="3E6913"/>
          </a:solidFill>
        </p:spPr>
      </p:sp>
      <p:sp>
        <p:nvSpPr>
          <p:cNvPr id="4" name="TextBox 4"/>
          <p:cNvSpPr txBox="1"/>
          <p:nvPr/>
        </p:nvSpPr>
        <p:spPr>
          <a:xfrm>
            <a:off x="1028700" y="1833563"/>
            <a:ext cx="6527368" cy="1466850"/>
          </a:xfrm>
          <a:prstGeom prst="rect">
            <a:avLst/>
          </a:prstGeom>
        </p:spPr>
        <p:txBody>
          <a:bodyPr lIns="0" tIns="0" rIns="0" bIns="0" rtlCol="0" anchor="t">
            <a:spAutoFit/>
          </a:bodyPr>
          <a:lstStyle/>
          <a:p>
            <a:pPr>
              <a:lnSpc>
                <a:spcPts val="11519"/>
              </a:lnSpc>
            </a:pPr>
            <a:r>
              <a:rPr lang="en-US" sz="9600">
                <a:solidFill>
                  <a:srgbClr val="FFFFFF"/>
                </a:solidFill>
                <a:latin typeface="Barlow Medium"/>
              </a:rPr>
              <a:t>References</a:t>
            </a:r>
          </a:p>
        </p:txBody>
      </p:sp>
      <p:grpSp>
        <p:nvGrpSpPr>
          <p:cNvPr id="5" name="Group 5"/>
          <p:cNvGrpSpPr/>
          <p:nvPr/>
        </p:nvGrpSpPr>
        <p:grpSpPr>
          <a:xfrm>
            <a:off x="9615167" y="1846509"/>
            <a:ext cx="7644133" cy="2241550"/>
            <a:chOff x="0" y="0"/>
            <a:chExt cx="10192178" cy="2988734"/>
          </a:xfrm>
        </p:grpSpPr>
        <p:sp>
          <p:nvSpPr>
            <p:cNvPr id="6" name="TextBox 6"/>
            <p:cNvSpPr txBox="1"/>
            <p:nvPr/>
          </p:nvSpPr>
          <p:spPr>
            <a:xfrm>
              <a:off x="1489020" y="-47625"/>
              <a:ext cx="8703157" cy="3036359"/>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Michigan NEMSIS</a:t>
              </a:r>
            </a:p>
            <a:p>
              <a:pPr>
                <a:lnSpc>
                  <a:spcPts val="4549"/>
                </a:lnSpc>
              </a:pPr>
              <a:r>
                <a:rPr lang="en-US" sz="3499" u="sng" dirty="0">
                  <a:solidFill>
                    <a:srgbClr val="000000"/>
                  </a:solidFill>
                  <a:latin typeface="Barlow Light Bold"/>
                  <a:hlinkClick r:id="rId3" tooltip="https://nemsis.org/state-data-managers/state-map-v3/michigan/"/>
                </a:rPr>
                <a:t>https://nemsis.org/state-data-managers/state-map-v3/michigan/</a:t>
              </a:r>
            </a:p>
          </p:txBody>
        </p:sp>
        <p:sp>
          <p:nvSpPr>
            <p:cNvPr id="7" name="TextBox 7"/>
            <p:cNvSpPr txBox="1"/>
            <p:nvPr/>
          </p:nvSpPr>
          <p:spPr>
            <a:xfrm>
              <a:off x="0" y="17994"/>
              <a:ext cx="868110"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01</a:t>
              </a:r>
            </a:p>
          </p:txBody>
        </p:sp>
      </p:grpSp>
      <p:grpSp>
        <p:nvGrpSpPr>
          <p:cNvPr id="8" name="Group 8"/>
          <p:cNvGrpSpPr/>
          <p:nvPr/>
        </p:nvGrpSpPr>
        <p:grpSpPr>
          <a:xfrm>
            <a:off x="9615167" y="4773251"/>
            <a:ext cx="7644132" cy="1676741"/>
            <a:chOff x="0" y="-47625"/>
            <a:chExt cx="10192177" cy="2235655"/>
          </a:xfrm>
        </p:grpSpPr>
        <p:sp>
          <p:nvSpPr>
            <p:cNvPr id="9" name="TextBox 9"/>
            <p:cNvSpPr txBox="1"/>
            <p:nvPr/>
          </p:nvSpPr>
          <p:spPr>
            <a:xfrm>
              <a:off x="1489020" y="-47625"/>
              <a:ext cx="8703157" cy="2235655"/>
            </a:xfrm>
            <a:prstGeom prst="rect">
              <a:avLst/>
            </a:prstGeom>
          </p:spPr>
          <p:txBody>
            <a:bodyPr lIns="0" tIns="0" rIns="0" bIns="0" rtlCol="0" anchor="t">
              <a:spAutoFit/>
            </a:bodyPr>
            <a:lstStyle/>
            <a:p>
              <a:pPr>
                <a:lnSpc>
                  <a:spcPts val="4549"/>
                </a:lnSpc>
              </a:pPr>
              <a:r>
                <a:rPr lang="en-US" sz="3499" dirty="0">
                  <a:solidFill>
                    <a:srgbClr val="000000"/>
                  </a:solidFill>
                  <a:latin typeface="Barlow Light Bold"/>
                </a:rPr>
                <a:t>NEMSQA</a:t>
              </a:r>
            </a:p>
            <a:p>
              <a:pPr>
                <a:lnSpc>
                  <a:spcPts val="4549"/>
                </a:lnSpc>
              </a:pPr>
              <a:r>
                <a:rPr lang="en-US" sz="3499" u="sng" dirty="0">
                  <a:solidFill>
                    <a:srgbClr val="000000"/>
                  </a:solidFill>
                  <a:latin typeface="Barlow Light Bold"/>
                  <a:hlinkClick r:id="rId4" tooltip="https://www.nemsqa.org/nemsqa-measures"/>
                </a:rPr>
                <a:t>https://www.nemsqa.org/nemsqa-measures</a:t>
              </a:r>
            </a:p>
          </p:txBody>
        </p:sp>
        <p:sp>
          <p:nvSpPr>
            <p:cNvPr id="10" name="TextBox 10"/>
            <p:cNvSpPr txBox="1"/>
            <p:nvPr/>
          </p:nvSpPr>
          <p:spPr>
            <a:xfrm>
              <a:off x="0" y="128345"/>
              <a:ext cx="868110" cy="665833"/>
            </a:xfrm>
            <a:prstGeom prst="rect">
              <a:avLst/>
            </a:prstGeom>
          </p:spPr>
          <p:txBody>
            <a:bodyPr lIns="0" tIns="0" rIns="0" bIns="0" rtlCol="0" anchor="t">
              <a:spAutoFit/>
            </a:bodyPr>
            <a:lstStyle/>
            <a:p>
              <a:pPr>
                <a:lnSpc>
                  <a:spcPts val="4160"/>
                </a:lnSpc>
              </a:pPr>
              <a:r>
                <a:rPr lang="en-US" sz="3200" dirty="0">
                  <a:solidFill>
                    <a:srgbClr val="000000"/>
                  </a:solidFill>
                  <a:latin typeface="Barlow Medium"/>
                </a:rPr>
                <a:t>02</a:t>
              </a:r>
            </a:p>
          </p:txBody>
        </p:sp>
      </p:grpSp>
      <p:sp>
        <p:nvSpPr>
          <p:cNvPr id="11" name="TextBox 10">
            <a:extLst>
              <a:ext uri="{FF2B5EF4-FFF2-40B4-BE49-F238E27FC236}">
                <a16:creationId xmlns:a16="http://schemas.microsoft.com/office/drawing/2014/main" id="{E33E0F80-022E-0EF3-3729-3AE1E02BFAD8}"/>
              </a:ext>
            </a:extLst>
          </p:cNvPr>
          <p:cNvSpPr txBox="1"/>
          <p:nvPr/>
        </p:nvSpPr>
        <p:spPr>
          <a:xfrm>
            <a:off x="9566482" y="6972300"/>
            <a:ext cx="651082" cy="646331"/>
          </a:xfrm>
          <a:prstGeom prst="rect">
            <a:avLst/>
          </a:prstGeom>
          <a:noFill/>
        </p:spPr>
        <p:txBody>
          <a:bodyPr wrap="square" rtlCol="0">
            <a:spAutoFit/>
          </a:bodyPr>
          <a:lstStyle/>
          <a:p>
            <a:r>
              <a:rPr lang="en-US" sz="3600" dirty="0"/>
              <a:t>03</a:t>
            </a:r>
          </a:p>
        </p:txBody>
      </p:sp>
      <p:sp>
        <p:nvSpPr>
          <p:cNvPr id="12" name="TextBox 9">
            <a:extLst>
              <a:ext uri="{FF2B5EF4-FFF2-40B4-BE49-F238E27FC236}">
                <a16:creationId xmlns:a16="http://schemas.microsoft.com/office/drawing/2014/main" id="{FBAB1A06-2A7E-E2AF-A611-7C665C13777F}"/>
              </a:ext>
            </a:extLst>
          </p:cNvPr>
          <p:cNvSpPr txBox="1"/>
          <p:nvPr/>
        </p:nvSpPr>
        <p:spPr>
          <a:xfrm>
            <a:off x="10731932" y="7096144"/>
            <a:ext cx="6349174" cy="1099660"/>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ESO EHR </a:t>
            </a:r>
          </a:p>
          <a:p>
            <a:pPr>
              <a:lnSpc>
                <a:spcPts val="4549"/>
              </a:lnSpc>
            </a:pPr>
            <a:endParaRPr lang="en-US" sz="3499" u="sng" dirty="0">
              <a:solidFill>
                <a:srgbClr val="000000"/>
              </a:solidFill>
              <a:latin typeface="Barlow Light Bold"/>
              <a:hlinkClick r:id="rId4" tooltip="https://www.nemsqa.org/nemsqa-measures"/>
            </a:endParaRPr>
          </a:p>
        </p:txBody>
      </p:sp>
      <p:sp>
        <p:nvSpPr>
          <p:cNvPr id="13" name="TextBox 12">
            <a:extLst>
              <a:ext uri="{FF2B5EF4-FFF2-40B4-BE49-F238E27FC236}">
                <a16:creationId xmlns:a16="http://schemas.microsoft.com/office/drawing/2014/main" id="{B41FA2B0-7BFB-1552-6281-4B5E06975AA1}"/>
              </a:ext>
            </a:extLst>
          </p:cNvPr>
          <p:cNvSpPr txBox="1"/>
          <p:nvPr/>
        </p:nvSpPr>
        <p:spPr>
          <a:xfrm rot="10800000" flipV="1">
            <a:off x="9566478" y="8881350"/>
            <a:ext cx="1025321" cy="646331"/>
          </a:xfrm>
          <a:prstGeom prst="rect">
            <a:avLst/>
          </a:prstGeom>
          <a:noFill/>
        </p:spPr>
        <p:txBody>
          <a:bodyPr wrap="square" rtlCol="0">
            <a:spAutoFit/>
          </a:bodyPr>
          <a:lstStyle/>
          <a:p>
            <a:r>
              <a:rPr lang="en-US" sz="3600" dirty="0"/>
              <a:t>04</a:t>
            </a:r>
          </a:p>
        </p:txBody>
      </p:sp>
      <p:sp>
        <p:nvSpPr>
          <p:cNvPr id="14" name="TextBox 9">
            <a:extLst>
              <a:ext uri="{FF2B5EF4-FFF2-40B4-BE49-F238E27FC236}">
                <a16:creationId xmlns:a16="http://schemas.microsoft.com/office/drawing/2014/main" id="{0692BF7E-7D11-71B8-9934-2954BDB99BE0}"/>
              </a:ext>
            </a:extLst>
          </p:cNvPr>
          <p:cNvSpPr txBox="1"/>
          <p:nvPr/>
        </p:nvSpPr>
        <p:spPr>
          <a:xfrm>
            <a:off x="10731932" y="8877300"/>
            <a:ext cx="5803468" cy="1099660"/>
          </a:xfrm>
          <a:prstGeom prst="rect">
            <a:avLst/>
          </a:prstGeom>
        </p:spPr>
        <p:txBody>
          <a:bodyPr wrap="square" lIns="0" tIns="0" rIns="0" bIns="0" rtlCol="0" anchor="t">
            <a:spAutoFit/>
          </a:bodyPr>
          <a:lstStyle/>
          <a:p>
            <a:pPr>
              <a:lnSpc>
                <a:spcPts val="4549"/>
              </a:lnSpc>
            </a:pPr>
            <a:r>
              <a:rPr lang="en-US" sz="3499" dirty="0">
                <a:solidFill>
                  <a:srgbClr val="000000"/>
                </a:solidFill>
                <a:latin typeface="Barlow Light Bold"/>
              </a:rPr>
              <a:t>Image Trend Elite</a:t>
            </a:r>
          </a:p>
          <a:p>
            <a:pPr>
              <a:lnSpc>
                <a:spcPts val="4549"/>
              </a:lnSpc>
            </a:pPr>
            <a:endParaRPr lang="en-US" sz="3499" u="sng" dirty="0">
              <a:solidFill>
                <a:srgbClr val="000000"/>
              </a:solidFill>
              <a:latin typeface="Barlow Light Bold"/>
              <a:hlinkClick r:id="rId4" tooltip="https://www.nemsqa.org/nemsqa-measure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012" b="6012"/>
          <a:stretch>
            <a:fillRect/>
          </a:stretch>
        </p:blipFill>
        <p:spPr>
          <a:xfrm>
            <a:off x="0" y="0"/>
            <a:ext cx="18288000" cy="6898072"/>
          </a:xfrm>
          <a:prstGeom prst="rect">
            <a:avLst/>
          </a:prstGeom>
        </p:spPr>
      </p:pic>
      <p:sp>
        <p:nvSpPr>
          <p:cNvPr id="3" name="AutoShape 3"/>
          <p:cNvSpPr/>
          <p:nvPr/>
        </p:nvSpPr>
        <p:spPr>
          <a:xfrm>
            <a:off x="9144000" y="6898072"/>
            <a:ext cx="9144000" cy="3388928"/>
          </a:xfrm>
          <a:prstGeom prst="rect">
            <a:avLst/>
          </a:prstGeom>
          <a:solidFill>
            <a:srgbClr val="3E6913"/>
          </a:solidFill>
        </p:spPr>
      </p:sp>
      <p:sp>
        <p:nvSpPr>
          <p:cNvPr id="4" name="TextBox 4"/>
          <p:cNvSpPr txBox="1"/>
          <p:nvPr/>
        </p:nvSpPr>
        <p:spPr>
          <a:xfrm>
            <a:off x="10841516" y="8322344"/>
            <a:ext cx="6527368" cy="511810"/>
          </a:xfrm>
          <a:prstGeom prst="rect">
            <a:avLst/>
          </a:prstGeom>
        </p:spPr>
        <p:txBody>
          <a:bodyPr lIns="0" tIns="0" rIns="0" bIns="0" rtlCol="0" anchor="t">
            <a:spAutoFit/>
          </a:bodyPr>
          <a:lstStyle/>
          <a:p>
            <a:pPr>
              <a:lnSpc>
                <a:spcPts val="4160"/>
              </a:lnSpc>
            </a:pPr>
            <a:r>
              <a:rPr lang="en-US" sz="3200">
                <a:solidFill>
                  <a:srgbClr val="FFFFFF"/>
                </a:solidFill>
                <a:latin typeface="Barlow Light"/>
              </a:rPr>
              <a:t>Do you have any questions for us?</a:t>
            </a:r>
          </a:p>
        </p:txBody>
      </p:sp>
      <p:sp>
        <p:nvSpPr>
          <p:cNvPr id="5" name="TextBox 5"/>
          <p:cNvSpPr txBox="1"/>
          <p:nvPr/>
        </p:nvSpPr>
        <p:spPr>
          <a:xfrm>
            <a:off x="1234955" y="7852761"/>
            <a:ext cx="6527368" cy="1462087"/>
          </a:xfrm>
          <a:prstGeom prst="rect">
            <a:avLst/>
          </a:prstGeom>
        </p:spPr>
        <p:txBody>
          <a:bodyPr lIns="0" tIns="0" rIns="0" bIns="0" rtlCol="0" anchor="t">
            <a:spAutoFit/>
          </a:bodyPr>
          <a:lstStyle/>
          <a:p>
            <a:pPr algn="just">
              <a:lnSpc>
                <a:spcPts val="11519"/>
              </a:lnSpc>
            </a:pPr>
            <a:r>
              <a:rPr lang="en-US" sz="9600">
                <a:solidFill>
                  <a:srgbClr val="000000"/>
                </a:solidFill>
                <a:latin typeface="Barlow Medium"/>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E691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6" r="16666"/>
          <a:stretch>
            <a:fillRect/>
          </a:stretch>
        </p:blipFill>
        <p:spPr>
          <a:xfrm>
            <a:off x="0" y="0"/>
            <a:ext cx="9144000" cy="10287000"/>
          </a:xfrm>
          <a:prstGeom prst="rect">
            <a:avLst/>
          </a:prstGeom>
        </p:spPr>
      </p:pic>
      <p:grpSp>
        <p:nvGrpSpPr>
          <p:cNvPr id="3" name="Group 3"/>
          <p:cNvGrpSpPr/>
          <p:nvPr/>
        </p:nvGrpSpPr>
        <p:grpSpPr>
          <a:xfrm>
            <a:off x="9894358" y="301879"/>
            <a:ext cx="6639597" cy="2238780"/>
            <a:chOff x="0" y="0"/>
            <a:chExt cx="8852796" cy="2985040"/>
          </a:xfrm>
        </p:grpSpPr>
        <p:sp>
          <p:nvSpPr>
            <p:cNvPr id="4" name="TextBox 4"/>
            <p:cNvSpPr txBox="1"/>
            <p:nvPr/>
          </p:nvSpPr>
          <p:spPr>
            <a:xfrm>
              <a:off x="0" y="2177186"/>
              <a:ext cx="8852796" cy="807854"/>
            </a:xfrm>
            <a:prstGeom prst="rect">
              <a:avLst/>
            </a:prstGeom>
          </p:spPr>
          <p:txBody>
            <a:bodyPr lIns="0" tIns="0" rIns="0" bIns="0" rtlCol="0" anchor="t">
              <a:spAutoFit/>
            </a:bodyPr>
            <a:lstStyle/>
            <a:p>
              <a:pPr>
                <a:lnSpc>
                  <a:spcPts val="4922"/>
                </a:lnSpc>
              </a:pPr>
              <a:endParaRPr/>
            </a:p>
          </p:txBody>
        </p:sp>
        <p:sp>
          <p:nvSpPr>
            <p:cNvPr id="5" name="TextBox 5"/>
            <p:cNvSpPr txBox="1"/>
            <p:nvPr/>
          </p:nvSpPr>
          <p:spPr>
            <a:xfrm>
              <a:off x="0" y="0"/>
              <a:ext cx="8852796" cy="1752600"/>
            </a:xfrm>
            <a:prstGeom prst="rect">
              <a:avLst/>
            </a:prstGeom>
          </p:spPr>
          <p:txBody>
            <a:bodyPr lIns="0" tIns="0" rIns="0" bIns="0" rtlCol="0" anchor="t">
              <a:spAutoFit/>
            </a:bodyPr>
            <a:lstStyle/>
            <a:p>
              <a:pPr algn="ctr">
                <a:lnSpc>
                  <a:spcPts val="10385"/>
                </a:lnSpc>
              </a:pPr>
              <a:r>
                <a:rPr lang="en-US" sz="8654">
                  <a:solidFill>
                    <a:srgbClr val="FFFFFF"/>
                  </a:solidFill>
                  <a:latin typeface="Barlow Medium"/>
                </a:rPr>
                <a:t>Data Flow</a:t>
              </a:r>
            </a:p>
          </p:txBody>
        </p:sp>
      </p:grpSp>
      <p:sp>
        <p:nvSpPr>
          <p:cNvPr id="6" name="TextBox 6"/>
          <p:cNvSpPr txBox="1"/>
          <p:nvPr/>
        </p:nvSpPr>
        <p:spPr>
          <a:xfrm>
            <a:off x="9894358" y="1867190"/>
            <a:ext cx="7838499" cy="8097181"/>
          </a:xfrm>
          <a:prstGeom prst="rect">
            <a:avLst/>
          </a:prstGeom>
        </p:spPr>
        <p:txBody>
          <a:bodyPr lIns="0" tIns="0" rIns="0" bIns="0" rtlCol="0" anchor="t">
            <a:spAutoFit/>
          </a:bodyPr>
          <a:lstStyle/>
          <a:p>
            <a:pPr algn="ctr">
              <a:lnSpc>
                <a:spcPts val="3804"/>
              </a:lnSpc>
              <a:spcBef>
                <a:spcPct val="0"/>
              </a:spcBef>
            </a:pPr>
            <a:r>
              <a:rPr lang="en-US" sz="2926">
                <a:solidFill>
                  <a:srgbClr val="FFFFFF"/>
                </a:solidFill>
                <a:latin typeface="Barlow Light"/>
              </a:rPr>
              <a:t>States and software companies create products that are used to send and receive EMS data in the proper XML format from agencies to states, then on to the National EMS Database.</a:t>
            </a:r>
          </a:p>
          <a:p>
            <a:pPr algn="ctr">
              <a:lnSpc>
                <a:spcPts val="3804"/>
              </a:lnSpc>
              <a:spcBef>
                <a:spcPct val="0"/>
              </a:spcBef>
            </a:pPr>
            <a:endParaRPr lang="en-US" sz="2926">
              <a:solidFill>
                <a:srgbClr val="FFFFFF"/>
              </a:solidFill>
              <a:latin typeface="Barlow Light"/>
            </a:endParaRPr>
          </a:p>
          <a:p>
            <a:pPr marL="631867" lvl="1" indent="-315933" algn="ctr">
              <a:lnSpc>
                <a:spcPts val="3804"/>
              </a:lnSpc>
              <a:spcBef>
                <a:spcPct val="0"/>
              </a:spcBef>
              <a:buFont typeface="Arial"/>
              <a:buChar char="•"/>
            </a:pPr>
            <a:r>
              <a:rPr lang="en-US" sz="2926">
                <a:solidFill>
                  <a:srgbClr val="FFFFFF"/>
                </a:solidFill>
                <a:latin typeface="Barlow Light"/>
              </a:rPr>
              <a:t>Local Agencies select elements according to their needs—keeping the national elements AND state elements as part of their selected elements.</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2. States select elements from the NEMSIS Dataset according to their needs—keeping the national elements as part of their selection.</a:t>
            </a:r>
          </a:p>
          <a:p>
            <a:pPr algn="ctr">
              <a:lnSpc>
                <a:spcPts val="3804"/>
              </a:lnSpc>
              <a:spcBef>
                <a:spcPct val="0"/>
              </a:spcBef>
            </a:pPr>
            <a:endParaRPr lang="en-US" sz="2926">
              <a:solidFill>
                <a:srgbClr val="FFFFFF"/>
              </a:solidFill>
              <a:latin typeface="Barlow Light"/>
            </a:endParaRPr>
          </a:p>
          <a:p>
            <a:pPr algn="ctr">
              <a:lnSpc>
                <a:spcPts val="3804"/>
              </a:lnSpc>
              <a:spcBef>
                <a:spcPct val="0"/>
              </a:spcBef>
            </a:pPr>
            <a:r>
              <a:rPr lang="en-US" sz="2926">
                <a:solidFill>
                  <a:srgbClr val="FFFFFF"/>
                </a:solidFill>
                <a:latin typeface="Barlow Light"/>
              </a:rPr>
              <a:t>3. The national elements are transmitted to the NEMSIS TAC to populate the National EMS Dataset.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257300" y="1445815"/>
            <a:ext cx="5241543" cy="739536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dirty="0">
                <a:solidFill>
                  <a:schemeClr val="tx1"/>
                </a:solidFill>
                <a:latin typeface="+mj-lt"/>
                <a:ea typeface="+mj-ea"/>
                <a:cs typeface="+mj-cs"/>
              </a:rPr>
              <a:t>Learning Session 2 NEMSQA Measures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81444" y="3086100"/>
            <a:ext cx="0" cy="4114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4"/>
          <p:cNvSpPr txBox="1"/>
          <p:nvPr/>
        </p:nvSpPr>
        <p:spPr>
          <a:xfrm>
            <a:off x="7476078" y="1790700"/>
            <a:ext cx="9639280" cy="8955484"/>
          </a:xfrm>
          <a:prstGeom prst="rect">
            <a:avLst/>
          </a:prstGeom>
        </p:spPr>
        <p:txBody>
          <a:bodyPr vert="horz" lIns="91440" tIns="45720" rIns="91440" bIns="45720" rtlCol="0" anchor="ctr">
            <a:normAutofit lnSpcReduction="10000"/>
          </a:bodyPr>
          <a:lstStyle/>
          <a:p>
            <a:pPr marL="48259">
              <a:lnSpc>
                <a:spcPct val="90000"/>
              </a:lnSpc>
              <a:spcAft>
                <a:spcPts val="600"/>
              </a:spcAft>
            </a:pPr>
            <a:r>
              <a:rPr lang="en-US" sz="2800" b="1" u="sng" dirty="0"/>
              <a:t>Seizures 02 measure criteria</a:t>
            </a:r>
          </a:p>
          <a:p>
            <a:pPr marL="138429" lvl="1">
              <a:lnSpc>
                <a:spcPct val="90000"/>
              </a:lnSpc>
              <a:spcAft>
                <a:spcPts val="600"/>
              </a:spcAft>
            </a:pPr>
            <a:r>
              <a:rPr lang="en-US" sz="2400" i="1" dirty="0"/>
              <a:t>Percentage of EMS responses originating from a 911, intercept, or mutual aid request for patients with status epilepticus who received benzodiazepine. </a:t>
            </a:r>
          </a:p>
          <a:p>
            <a:pPr marL="367029" lvl="1"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Numerator/Denominator</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solidFill>
              </a:rPr>
              <a:t>medications</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800" dirty="0"/>
              <a:t> </a:t>
            </a:r>
            <a:r>
              <a:rPr lang="en-US" sz="2800" b="1" u="sng" dirty="0"/>
              <a:t>Stroke 01 measure criteria</a:t>
            </a:r>
            <a:r>
              <a:rPr lang="en-US" sz="2800" b="1" i="0" u="sng" dirty="0">
                <a:effectLst/>
              </a:rPr>
              <a:t> </a:t>
            </a:r>
            <a:endParaRPr lang="en-US" sz="2800" b="1" u="sng" dirty="0"/>
          </a:p>
          <a:p>
            <a:pPr marL="138429" lvl="1">
              <a:lnSpc>
                <a:spcPct val="90000"/>
              </a:lnSpc>
              <a:spcAft>
                <a:spcPts val="600"/>
              </a:spcAft>
            </a:pPr>
            <a:r>
              <a:rPr lang="en-US" sz="2400" i="1" dirty="0"/>
              <a:t>Percentage of EMS responses originating from a 911, intercept, or mutual aid request for patients suffering from a suspected stroke who had a stroke assessment performed during the EMS response.</a:t>
            </a:r>
          </a:p>
          <a:p>
            <a:pPr marL="138429" lvl="1">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Numerator/Denominator</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lumMod val="75000"/>
                  </a:schemeClr>
                </a:solidFill>
              </a:rPr>
              <a:t>exam</a:t>
            </a:r>
          </a:p>
          <a:p>
            <a:pPr>
              <a:lnSpc>
                <a:spcPct val="90000"/>
              </a:lnSpc>
              <a:spcAft>
                <a:spcPts val="600"/>
              </a:spcAft>
            </a:pPr>
            <a:endParaRPr lang="en-US" sz="2000" dirty="0"/>
          </a:p>
          <a:p>
            <a:pPr>
              <a:lnSpc>
                <a:spcPct val="90000"/>
              </a:lnSpc>
              <a:spcAft>
                <a:spcPts val="600"/>
              </a:spcAft>
            </a:pPr>
            <a:r>
              <a:rPr lang="en-US" sz="2800" b="1" dirty="0"/>
              <a:t> </a:t>
            </a:r>
            <a:r>
              <a:rPr lang="en-US" sz="2800" b="1" u="sng" dirty="0"/>
              <a:t>Trauma 04 measure criteria</a:t>
            </a:r>
          </a:p>
          <a:p>
            <a:pPr marL="138429" lvl="1">
              <a:lnSpc>
                <a:spcPct val="90000"/>
              </a:lnSpc>
              <a:spcAft>
                <a:spcPts val="600"/>
              </a:spcAft>
            </a:pPr>
            <a:r>
              <a:rPr lang="en-US" sz="2400" i="1" dirty="0"/>
              <a:t>Percentage of EMS responses originating from a 911, intercept, or mutual aid request for patients who meet CDC criteria for trauma and are transported to a trauma center.</a:t>
            </a:r>
          </a:p>
          <a:p>
            <a:pPr marL="138429" lvl="1">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Numerator/Denominator</a:t>
            </a:r>
          </a:p>
          <a:p>
            <a:pPr indent="-228600">
              <a:lnSpc>
                <a:spcPct val="90000"/>
              </a:lnSpc>
              <a:spcAft>
                <a:spcPts val="600"/>
              </a:spcAft>
              <a:buFont typeface="Arial" panose="020B0604020202020204" pitchFamily="34" charset="0"/>
              <a:buChar char="•"/>
            </a:pPr>
            <a:r>
              <a:rPr lang="en-US" sz="2400" dirty="0"/>
              <a:t>NEMSIS documentation area: </a:t>
            </a:r>
            <a:r>
              <a:rPr lang="en-US" sz="2400" dirty="0">
                <a:solidFill>
                  <a:schemeClr val="accent3"/>
                </a:solidFill>
              </a:rPr>
              <a:t>disposition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11" name="Picture 10" descr="A screenshot of a computer&#10;&#10;Description automatically generated with low confidence">
            <a:extLst>
              <a:ext uri="{FF2B5EF4-FFF2-40B4-BE49-F238E27FC236}">
                <a16:creationId xmlns:a16="http://schemas.microsoft.com/office/drawing/2014/main" id="{69DCC1E4-4F87-0E23-8CB4-24CA1355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2094882"/>
            <a:ext cx="17373602" cy="7696817"/>
          </a:xfrm>
          <a:prstGeom prst="rect">
            <a:avLst/>
          </a:prstGeom>
        </p:spPr>
      </p:pic>
      <p:cxnSp>
        <p:nvCxnSpPr>
          <p:cNvPr id="13" name="Straight Arrow Connector 12">
            <a:extLst>
              <a:ext uri="{FF2B5EF4-FFF2-40B4-BE49-F238E27FC236}">
                <a16:creationId xmlns:a16="http://schemas.microsoft.com/office/drawing/2014/main" id="{6E9001B8-0718-54D3-AD1C-F5187FAA2582}"/>
              </a:ext>
            </a:extLst>
          </p:cNvPr>
          <p:cNvCxnSpPr>
            <a:cxnSpLocks/>
          </p:cNvCxnSpPr>
          <p:nvPr/>
        </p:nvCxnSpPr>
        <p:spPr>
          <a:xfrm flipV="1">
            <a:off x="1066800" y="9791699"/>
            <a:ext cx="609600" cy="198522"/>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D8F44BCD-87FF-D9BA-28BC-51920265029B}"/>
              </a:ext>
            </a:extLst>
          </p:cNvPr>
          <p:cNvCxnSpPr>
            <a:cxnSpLocks/>
          </p:cNvCxnSpPr>
          <p:nvPr/>
        </p:nvCxnSpPr>
        <p:spPr>
          <a:xfrm flipV="1">
            <a:off x="14935200" y="9771646"/>
            <a:ext cx="762000" cy="260304"/>
          </a:xfrm>
          <a:prstGeom prst="straightConnector1">
            <a:avLst/>
          </a:prstGeom>
          <a:ln w="762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D2367738-082E-DE60-9D75-9AEB65ADF00E}"/>
              </a:ext>
            </a:extLst>
          </p:cNvPr>
          <p:cNvCxnSpPr>
            <a:cxnSpLocks/>
          </p:cNvCxnSpPr>
          <p:nvPr/>
        </p:nvCxnSpPr>
        <p:spPr>
          <a:xfrm flipH="1">
            <a:off x="17868900" y="9639300"/>
            <a:ext cx="83819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kern="1200" dirty="0">
                <a:solidFill>
                  <a:schemeClr val="bg1"/>
                </a:solidFill>
                <a:latin typeface="+mj-lt"/>
                <a:ea typeface="+mj-ea"/>
                <a:cs typeface="+mj-cs"/>
              </a:rPr>
              <a:t>Your EMS Data</a:t>
            </a:r>
          </a:p>
        </p:txBody>
      </p:sp>
      <p:pic>
        <p:nvPicPr>
          <p:cNvPr id="4" name="Picture 3" descr="Chart&#10;&#10;Description automatically generated with low confidence">
            <a:extLst>
              <a:ext uri="{FF2B5EF4-FFF2-40B4-BE49-F238E27FC236}">
                <a16:creationId xmlns:a16="http://schemas.microsoft.com/office/drawing/2014/main" id="{3FB2E6BE-8360-B814-3ED5-187FA181A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 y="3238500"/>
            <a:ext cx="18157293" cy="6083300"/>
          </a:xfrm>
          <a:prstGeom prst="rect">
            <a:avLst/>
          </a:prstGeom>
        </p:spPr>
      </p:pic>
      <p:cxnSp>
        <p:nvCxnSpPr>
          <p:cNvPr id="6" name="Straight Arrow Connector 5">
            <a:extLst>
              <a:ext uri="{FF2B5EF4-FFF2-40B4-BE49-F238E27FC236}">
                <a16:creationId xmlns:a16="http://schemas.microsoft.com/office/drawing/2014/main" id="{7F8ED4CE-D017-3B21-4026-6337B3900399}"/>
              </a:ext>
            </a:extLst>
          </p:cNvPr>
          <p:cNvCxnSpPr>
            <a:cxnSpLocks/>
          </p:cNvCxnSpPr>
          <p:nvPr/>
        </p:nvCxnSpPr>
        <p:spPr>
          <a:xfrm>
            <a:off x="11125200" y="3619500"/>
            <a:ext cx="0" cy="8382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hought Bubble: Cloud 8">
            <a:extLst>
              <a:ext uri="{FF2B5EF4-FFF2-40B4-BE49-F238E27FC236}">
                <a16:creationId xmlns:a16="http://schemas.microsoft.com/office/drawing/2014/main" id="{5527AB8A-3111-AFF0-42AA-6AB48A3F2D12}"/>
              </a:ext>
            </a:extLst>
          </p:cNvPr>
          <p:cNvSpPr/>
          <p:nvPr/>
        </p:nvSpPr>
        <p:spPr>
          <a:xfrm>
            <a:off x="10515600" y="2094882"/>
            <a:ext cx="1981197" cy="1087471"/>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Service level </a:t>
            </a:r>
          </a:p>
        </p:txBody>
      </p:sp>
    </p:spTree>
    <p:extLst>
      <p:ext uri="{BB962C8B-B14F-4D97-AF65-F5344CB8AC3E}">
        <p14:creationId xmlns:p14="http://schemas.microsoft.com/office/powerpoint/2010/main" val="10965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76670" cy="6108277"/>
            <a:chOff x="0" y="0"/>
            <a:chExt cx="12635560" cy="8144369"/>
          </a:xfrm>
        </p:grpSpPr>
        <p:pic>
          <p:nvPicPr>
            <p:cNvPr id="3" name="Picture 3"/>
            <p:cNvPicPr>
              <a:picLocks noChangeAspect="1"/>
            </p:cNvPicPr>
            <p:nvPr/>
          </p:nvPicPr>
          <p:blipFill>
            <a:blip r:embed="rId2"/>
            <a:srcRect l="15189" r="15189"/>
            <a:stretch>
              <a:fillRect/>
            </a:stretch>
          </p:blipFill>
          <p:spPr>
            <a:xfrm>
              <a:off x="0" y="0"/>
              <a:ext cx="12635560" cy="8144369"/>
            </a:xfrm>
            <a:prstGeom prst="rect">
              <a:avLst/>
            </a:prstGeom>
          </p:spPr>
        </p:pic>
      </p:grpSp>
      <p:sp>
        <p:nvSpPr>
          <p:cNvPr id="4" name="AutoShape 4"/>
          <p:cNvSpPr/>
          <p:nvPr/>
        </p:nvSpPr>
        <p:spPr>
          <a:xfrm>
            <a:off x="0" y="6108277"/>
            <a:ext cx="9476670" cy="4178723"/>
          </a:xfrm>
          <a:prstGeom prst="rect">
            <a:avLst/>
          </a:prstGeom>
          <a:solidFill>
            <a:srgbClr val="3E6913"/>
          </a:solidFill>
        </p:spPr>
      </p:sp>
      <p:sp>
        <p:nvSpPr>
          <p:cNvPr id="5" name="TextBox 5"/>
          <p:cNvSpPr txBox="1"/>
          <p:nvPr/>
        </p:nvSpPr>
        <p:spPr>
          <a:xfrm>
            <a:off x="10196542" y="2513253"/>
            <a:ext cx="7422094" cy="8027839"/>
          </a:xfrm>
          <a:prstGeom prst="rect">
            <a:avLst/>
          </a:prstGeom>
        </p:spPr>
        <p:txBody>
          <a:bodyPr lIns="0" tIns="0" rIns="0" bIns="0" rtlCol="0" anchor="t">
            <a:spAutoFit/>
          </a:bodyPr>
          <a:lstStyle/>
          <a:p>
            <a:pPr>
              <a:lnSpc>
                <a:spcPts val="3762"/>
              </a:lnSpc>
            </a:pPr>
            <a:endParaRPr dirty="0"/>
          </a:p>
          <a:p>
            <a:pPr>
              <a:lnSpc>
                <a:spcPts val="4672"/>
              </a:lnSpc>
            </a:pPr>
            <a:r>
              <a:rPr lang="en-US" sz="3593" dirty="0">
                <a:solidFill>
                  <a:srgbClr val="000000"/>
                </a:solidFill>
                <a:latin typeface="Barlow Light Bold"/>
              </a:rPr>
              <a:t>Clinical field documentation matters. </a:t>
            </a:r>
          </a:p>
          <a:p>
            <a:pPr>
              <a:lnSpc>
                <a:spcPts val="467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Let’s look at a few EPCR examples in our software vendors:</a:t>
            </a:r>
          </a:p>
          <a:p>
            <a:pPr>
              <a:lnSpc>
                <a:spcPts val="3762"/>
              </a:lnSpc>
            </a:pPr>
            <a:r>
              <a:rPr lang="en-US" sz="3593" dirty="0">
                <a:solidFill>
                  <a:srgbClr val="000000"/>
                </a:solidFill>
                <a:latin typeface="Barlow Light Bold"/>
              </a:rPr>
              <a:t>ESO</a:t>
            </a:r>
          </a:p>
          <a:p>
            <a:pPr>
              <a:lnSpc>
                <a:spcPts val="3762"/>
              </a:lnSpc>
            </a:pPr>
            <a:r>
              <a:rPr lang="en-US" sz="3593" dirty="0">
                <a:solidFill>
                  <a:srgbClr val="000000"/>
                </a:solidFill>
                <a:latin typeface="Barlow Light Bold"/>
              </a:rPr>
              <a:t>Elite</a:t>
            </a: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a:p>
            <a:pPr>
              <a:lnSpc>
                <a:spcPts val="3762"/>
              </a:lnSpc>
            </a:pPr>
            <a:r>
              <a:rPr lang="en-US" sz="3593" dirty="0">
                <a:solidFill>
                  <a:srgbClr val="000000"/>
                </a:solidFill>
                <a:latin typeface="Barlow Light Bold"/>
              </a:rPr>
              <a:t>We will want to take this information back to our personnel to improve clinical documentation and potentially make changes to vendor fields.</a:t>
            </a:r>
          </a:p>
          <a:p>
            <a:pPr>
              <a:lnSpc>
                <a:spcPts val="3762"/>
              </a:lnSpc>
            </a:pPr>
            <a:endParaRPr lang="en-US" sz="3593" dirty="0">
              <a:solidFill>
                <a:srgbClr val="000000"/>
              </a:solidFill>
              <a:latin typeface="Barlow Light Bold"/>
            </a:endParaRPr>
          </a:p>
          <a:p>
            <a:pPr>
              <a:lnSpc>
                <a:spcPts val="3762"/>
              </a:lnSpc>
            </a:pPr>
            <a:endParaRPr lang="en-US" sz="3593" dirty="0">
              <a:solidFill>
                <a:srgbClr val="000000"/>
              </a:solidFill>
              <a:latin typeface="Barlow Light Bold"/>
            </a:endParaRPr>
          </a:p>
        </p:txBody>
      </p:sp>
      <p:sp>
        <p:nvSpPr>
          <p:cNvPr id="6" name="TextBox 6"/>
          <p:cNvSpPr txBox="1"/>
          <p:nvPr/>
        </p:nvSpPr>
        <p:spPr>
          <a:xfrm>
            <a:off x="9837206" y="0"/>
            <a:ext cx="8140766" cy="2019300"/>
          </a:xfrm>
          <a:prstGeom prst="rect">
            <a:avLst/>
          </a:prstGeom>
        </p:spPr>
        <p:txBody>
          <a:bodyPr lIns="0" tIns="0" rIns="0" bIns="0" rtlCol="0" anchor="t">
            <a:spAutoFit/>
          </a:bodyPr>
          <a:lstStyle/>
          <a:p>
            <a:pPr algn="ctr">
              <a:lnSpc>
                <a:spcPts val="7979"/>
              </a:lnSpc>
            </a:pPr>
            <a:r>
              <a:rPr lang="en-US" sz="6649">
                <a:solidFill>
                  <a:srgbClr val="000000"/>
                </a:solidFill>
                <a:latin typeface="Barlow Medium"/>
              </a:rPr>
              <a:t>The Impact of Clinical Documentation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Medications (NEMSQA Seizure 02)</a:t>
            </a:r>
            <a:endParaRPr lang="en-US" sz="4800" kern="1200" dirty="0">
              <a:solidFill>
                <a:schemeClr val="bg1"/>
              </a:solidFill>
              <a:latin typeface="+mj-lt"/>
              <a:ea typeface="+mj-ea"/>
              <a:cs typeface="+mj-cs"/>
            </a:endParaRPr>
          </a:p>
        </p:txBody>
      </p:sp>
      <p:pic>
        <p:nvPicPr>
          <p:cNvPr id="4" name="Picture 3" descr="Graphical user interface, text, application, chat or text message, email&#10;&#10;Description automatically generated">
            <a:extLst>
              <a:ext uri="{FF2B5EF4-FFF2-40B4-BE49-F238E27FC236}">
                <a16:creationId xmlns:a16="http://schemas.microsoft.com/office/drawing/2014/main" id="{EDB098FC-4BCB-46D7-44CD-2251C9869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61" y="2094882"/>
            <a:ext cx="17938078" cy="7773018"/>
          </a:xfrm>
          <a:prstGeom prst="rect">
            <a:avLst/>
          </a:prstGeom>
        </p:spPr>
      </p:pic>
    </p:spTree>
    <p:extLst>
      <p:ext uri="{BB962C8B-B14F-4D97-AF65-F5344CB8AC3E}">
        <p14:creationId xmlns:p14="http://schemas.microsoft.com/office/powerpoint/2010/main" val="249418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77628"/>
            <a:ext cx="18288000" cy="1104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34798" y="965200"/>
            <a:ext cx="16816387"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800" dirty="0">
                <a:solidFill>
                  <a:schemeClr val="bg1"/>
                </a:solidFill>
                <a:latin typeface="+mj-lt"/>
                <a:ea typeface="+mj-ea"/>
                <a:cs typeface="+mj-cs"/>
              </a:rPr>
              <a:t>ESO: Medications (NEMSQA Seizure 02)</a:t>
            </a:r>
            <a:endParaRPr lang="en-US" sz="4800" kern="1200" dirty="0">
              <a:solidFill>
                <a:schemeClr val="bg1"/>
              </a:solidFill>
              <a:latin typeface="+mj-lt"/>
              <a:ea typeface="+mj-ea"/>
              <a:cs typeface="+mj-cs"/>
            </a:endParaRPr>
          </a:p>
        </p:txBody>
      </p:sp>
      <p:pic>
        <p:nvPicPr>
          <p:cNvPr id="4" name="Picture 3" descr="Graphical user interface, application, table, Excel&#10;&#10;Description automatically generated">
            <a:extLst>
              <a:ext uri="{FF2B5EF4-FFF2-40B4-BE49-F238E27FC236}">
                <a16:creationId xmlns:a16="http://schemas.microsoft.com/office/drawing/2014/main" id="{509E365D-02CE-5A33-67AE-C7D33FC7C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 y="2094882"/>
            <a:ext cx="17976184" cy="7773018"/>
          </a:xfrm>
          <a:prstGeom prst="rect">
            <a:avLst/>
          </a:prstGeom>
        </p:spPr>
      </p:pic>
      <p:cxnSp>
        <p:nvCxnSpPr>
          <p:cNvPr id="7" name="Straight Arrow Connector 6">
            <a:extLst>
              <a:ext uri="{FF2B5EF4-FFF2-40B4-BE49-F238E27FC236}">
                <a16:creationId xmlns:a16="http://schemas.microsoft.com/office/drawing/2014/main" id="{B7051646-1358-CDC9-9AD8-A74F4017F49E}"/>
              </a:ext>
            </a:extLst>
          </p:cNvPr>
          <p:cNvCxnSpPr>
            <a:cxnSpLocks/>
          </p:cNvCxnSpPr>
          <p:nvPr/>
        </p:nvCxnSpPr>
        <p:spPr>
          <a:xfrm>
            <a:off x="10896600" y="7581900"/>
            <a:ext cx="0" cy="1524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4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544</Words>
  <Application>Microsoft Office PowerPoint</Application>
  <PresentationFormat>Custom</PresentationFormat>
  <Paragraphs>106</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Barlow Medium</vt:lpstr>
      <vt:lpstr>Arial</vt:lpstr>
      <vt:lpstr>Barlow Light Bold</vt:lpstr>
      <vt:lpstr>Barlow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Flex EMS Supplemental Grant Project</dc:title>
  <dc:creator>Andrea  Abbas</dc:creator>
  <cp:lastModifiedBy>Abbas, Andrea</cp:lastModifiedBy>
  <cp:revision>32</cp:revision>
  <dcterms:created xsi:type="dcterms:W3CDTF">2006-08-16T00:00:00Z</dcterms:created>
  <dcterms:modified xsi:type="dcterms:W3CDTF">2023-02-09T15:47:21Z</dcterms:modified>
  <dc:identifier>DAFW8h6By0Y</dc:identifier>
</cp:coreProperties>
</file>