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257" r:id="rId3"/>
    <p:sldId id="259" r:id="rId4"/>
    <p:sldId id="262" r:id="rId5"/>
    <p:sldId id="263" r:id="rId6"/>
    <p:sldId id="268" r:id="rId7"/>
    <p:sldId id="284" r:id="rId8"/>
    <p:sldId id="260" r:id="rId9"/>
    <p:sldId id="285" r:id="rId10"/>
    <p:sldId id="286" r:id="rId11"/>
    <p:sldId id="287" r:id="rId12"/>
    <p:sldId id="288" r:id="rId13"/>
    <p:sldId id="289" r:id="rId14"/>
    <p:sldId id="290" r:id="rId15"/>
    <p:sldId id="293" r:id="rId16"/>
    <p:sldId id="291" r:id="rId17"/>
    <p:sldId id="292" r:id="rId18"/>
    <p:sldId id="265" r:id="rId19"/>
    <p:sldId id="266" r:id="rId20"/>
    <p:sldId id="267" r:id="rId21"/>
  </p:sldIdLst>
  <p:sldSz cx="18288000" cy="10287000"/>
  <p:notesSz cx="6858000" cy="9144000"/>
  <p:embeddedFontLst>
    <p:embeddedFont>
      <p:font typeface="Barlow Light" panose="00000400000000000000" pitchFamily="2" charset="0"/>
      <p:regular r:id="rId23"/>
      <p:italic r:id="rId24"/>
    </p:embeddedFont>
    <p:embeddedFont>
      <p:font typeface="Barlow Light Bold" panose="020B0604020202020204" charset="0"/>
      <p:regular r:id="rId25"/>
    </p:embeddedFont>
    <p:embeddedFont>
      <p:font typeface="Barlow Medium" panose="00000600000000000000" pitchFamily="2" charset="0"/>
      <p:regular r:id="rId26"/>
      <p:italic r:id="rId27"/>
    </p:embeddedFont>
    <p:embeddedFont>
      <p:font typeface="Calibri" panose="020F050202020403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09" autoAdjust="0"/>
    <p:restoredTop sz="90823" autoAdjust="0"/>
  </p:normalViewPr>
  <p:slideViewPr>
    <p:cSldViewPr>
      <p:cViewPr varScale="1">
        <p:scale>
          <a:sx n="40" d="100"/>
          <a:sy n="40" d="100"/>
        </p:scale>
        <p:origin x="88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5D1968-5CA8-4ADA-B7E4-1361B7C0BDEB}" type="datetimeFigureOut">
              <a:rPr lang="en-US" smtClean="0"/>
              <a:t>3/8/2023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61914B-0227-47B2-9C8E-B4281686AF46}" type="slidenum">
              <a:rPr lang="en-US" smtClean="0"/>
              <a:t>‹#›</a:t>
            </a:fld>
            <a:endParaRPr lang="en-US"/>
          </a:p>
        </p:txBody>
      </p:sp>
    </p:spTree>
    <p:extLst>
      <p:ext uri="{BB962C8B-B14F-4D97-AF65-F5344CB8AC3E}">
        <p14:creationId xmlns:p14="http://schemas.microsoft.com/office/powerpoint/2010/main" val="2411168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61914B-0227-47B2-9C8E-B4281686AF46}" type="slidenum">
              <a:rPr lang="en-US" smtClean="0"/>
              <a:t>5</a:t>
            </a:fld>
            <a:endParaRPr lang="en-US"/>
          </a:p>
        </p:txBody>
      </p:sp>
    </p:spTree>
    <p:extLst>
      <p:ext uri="{BB962C8B-B14F-4D97-AF65-F5344CB8AC3E}">
        <p14:creationId xmlns:p14="http://schemas.microsoft.com/office/powerpoint/2010/main" val="2112560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61914B-0227-47B2-9C8E-B4281686AF46}" type="slidenum">
              <a:rPr lang="en-US" smtClean="0"/>
              <a:t>17</a:t>
            </a:fld>
            <a:endParaRPr lang="en-US"/>
          </a:p>
        </p:txBody>
      </p:sp>
    </p:spTree>
    <p:extLst>
      <p:ext uri="{BB962C8B-B14F-4D97-AF65-F5344CB8AC3E}">
        <p14:creationId xmlns:p14="http://schemas.microsoft.com/office/powerpoint/2010/main" val="3010637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61914B-0227-47B2-9C8E-B4281686AF46}" type="slidenum">
              <a:rPr lang="en-US" smtClean="0"/>
              <a:t>6</a:t>
            </a:fld>
            <a:endParaRPr lang="en-US"/>
          </a:p>
        </p:txBody>
      </p:sp>
    </p:spTree>
    <p:extLst>
      <p:ext uri="{BB962C8B-B14F-4D97-AF65-F5344CB8AC3E}">
        <p14:creationId xmlns:p14="http://schemas.microsoft.com/office/powerpoint/2010/main" val="4294707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61914B-0227-47B2-9C8E-B4281686AF46}" type="slidenum">
              <a:rPr lang="en-US" smtClean="0"/>
              <a:t>9</a:t>
            </a:fld>
            <a:endParaRPr lang="en-US"/>
          </a:p>
        </p:txBody>
      </p:sp>
    </p:spTree>
    <p:extLst>
      <p:ext uri="{BB962C8B-B14F-4D97-AF65-F5344CB8AC3E}">
        <p14:creationId xmlns:p14="http://schemas.microsoft.com/office/powerpoint/2010/main" val="2592396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61914B-0227-47B2-9C8E-B4281686AF46}" type="slidenum">
              <a:rPr lang="en-US" smtClean="0"/>
              <a:t>10</a:t>
            </a:fld>
            <a:endParaRPr lang="en-US"/>
          </a:p>
        </p:txBody>
      </p:sp>
    </p:spTree>
    <p:extLst>
      <p:ext uri="{BB962C8B-B14F-4D97-AF65-F5344CB8AC3E}">
        <p14:creationId xmlns:p14="http://schemas.microsoft.com/office/powerpoint/2010/main" val="4177633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61914B-0227-47B2-9C8E-B4281686AF46}" type="slidenum">
              <a:rPr lang="en-US" smtClean="0"/>
              <a:t>11</a:t>
            </a:fld>
            <a:endParaRPr lang="en-US"/>
          </a:p>
        </p:txBody>
      </p:sp>
    </p:spTree>
    <p:extLst>
      <p:ext uri="{BB962C8B-B14F-4D97-AF65-F5344CB8AC3E}">
        <p14:creationId xmlns:p14="http://schemas.microsoft.com/office/powerpoint/2010/main" val="654129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61914B-0227-47B2-9C8E-B4281686AF46}" type="slidenum">
              <a:rPr lang="en-US" smtClean="0"/>
              <a:t>12</a:t>
            </a:fld>
            <a:endParaRPr lang="en-US"/>
          </a:p>
        </p:txBody>
      </p:sp>
    </p:spTree>
    <p:extLst>
      <p:ext uri="{BB962C8B-B14F-4D97-AF65-F5344CB8AC3E}">
        <p14:creationId xmlns:p14="http://schemas.microsoft.com/office/powerpoint/2010/main" val="3112730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61914B-0227-47B2-9C8E-B4281686AF46}" type="slidenum">
              <a:rPr lang="en-US" smtClean="0"/>
              <a:t>13</a:t>
            </a:fld>
            <a:endParaRPr lang="en-US"/>
          </a:p>
        </p:txBody>
      </p:sp>
    </p:spTree>
    <p:extLst>
      <p:ext uri="{BB962C8B-B14F-4D97-AF65-F5344CB8AC3E}">
        <p14:creationId xmlns:p14="http://schemas.microsoft.com/office/powerpoint/2010/main" val="1560628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61914B-0227-47B2-9C8E-B4281686AF46}" type="slidenum">
              <a:rPr lang="en-US" smtClean="0"/>
              <a:t>14</a:t>
            </a:fld>
            <a:endParaRPr lang="en-US"/>
          </a:p>
        </p:txBody>
      </p:sp>
    </p:spTree>
    <p:extLst>
      <p:ext uri="{BB962C8B-B14F-4D97-AF65-F5344CB8AC3E}">
        <p14:creationId xmlns:p14="http://schemas.microsoft.com/office/powerpoint/2010/main" val="2965432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61914B-0227-47B2-9C8E-B4281686AF46}" type="slidenum">
              <a:rPr lang="en-US" smtClean="0"/>
              <a:t>16</a:t>
            </a:fld>
            <a:endParaRPr lang="en-US"/>
          </a:p>
        </p:txBody>
      </p:sp>
    </p:spTree>
    <p:extLst>
      <p:ext uri="{BB962C8B-B14F-4D97-AF65-F5344CB8AC3E}">
        <p14:creationId xmlns:p14="http://schemas.microsoft.com/office/powerpoint/2010/main" val="1235962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naemt.org/docs/default-source/advocacy-documents/positions/joint-statement-on-red-light-and-siren-operations-with-logos---final.pdf?sfvrsn=e586e893_4" TargetMode="External"/><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nemsis.org/state-data-managers/state-map-v3/michigan/" TargetMode="External"/><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hyperlink" Target="NAEMSP.org" TargetMode="External"/><Relationship Id="rId4" Type="http://schemas.openxmlformats.org/officeDocument/2006/relationships/hyperlink" Target="https://www.nemsqa.org/nemsqa-measur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E691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2818" b="32818"/>
          <a:stretch>
            <a:fillRect/>
          </a:stretch>
        </p:blipFill>
        <p:spPr>
          <a:xfrm>
            <a:off x="0" y="6123688"/>
            <a:ext cx="18288000" cy="4163312"/>
          </a:xfrm>
          <a:prstGeom prst="rect">
            <a:avLst/>
          </a:prstGeom>
        </p:spPr>
      </p:pic>
      <p:pic>
        <p:nvPicPr>
          <p:cNvPr id="3" name="Picture 3"/>
          <p:cNvPicPr>
            <a:picLocks noChangeAspect="1"/>
          </p:cNvPicPr>
          <p:nvPr/>
        </p:nvPicPr>
        <p:blipFill>
          <a:blip r:embed="rId3"/>
          <a:srcRect/>
          <a:stretch>
            <a:fillRect/>
          </a:stretch>
        </p:blipFill>
        <p:spPr>
          <a:xfrm>
            <a:off x="656125" y="6481413"/>
            <a:ext cx="2227826" cy="2227826"/>
          </a:xfrm>
          <a:prstGeom prst="rect">
            <a:avLst/>
          </a:prstGeom>
        </p:spPr>
      </p:pic>
      <p:sp>
        <p:nvSpPr>
          <p:cNvPr id="4" name="TextBox 4"/>
          <p:cNvSpPr txBox="1"/>
          <p:nvPr/>
        </p:nvSpPr>
        <p:spPr>
          <a:xfrm>
            <a:off x="1028700" y="2876550"/>
            <a:ext cx="15622373" cy="1398460"/>
          </a:xfrm>
          <a:prstGeom prst="rect">
            <a:avLst/>
          </a:prstGeom>
        </p:spPr>
        <p:txBody>
          <a:bodyPr lIns="0" tIns="0" rIns="0" bIns="0" rtlCol="0" anchor="t">
            <a:spAutoFit/>
          </a:bodyPr>
          <a:lstStyle/>
          <a:p>
            <a:pPr>
              <a:lnSpc>
                <a:spcPts val="11880"/>
              </a:lnSpc>
            </a:pPr>
            <a:r>
              <a:rPr lang="en-US" sz="9900" dirty="0">
                <a:solidFill>
                  <a:srgbClr val="FFFFFF"/>
                </a:solidFill>
                <a:latin typeface="Barlow Medium"/>
              </a:rPr>
              <a:t>NEMSQA Learning Session 3</a:t>
            </a:r>
          </a:p>
        </p:txBody>
      </p:sp>
      <p:sp>
        <p:nvSpPr>
          <p:cNvPr id="5" name="TextBox 5"/>
          <p:cNvSpPr txBox="1"/>
          <p:nvPr/>
        </p:nvSpPr>
        <p:spPr>
          <a:xfrm>
            <a:off x="1028700" y="906542"/>
            <a:ext cx="8462244" cy="533400"/>
          </a:xfrm>
          <a:prstGeom prst="rect">
            <a:avLst/>
          </a:prstGeom>
        </p:spPr>
        <p:txBody>
          <a:bodyPr lIns="0" tIns="0" rIns="0" bIns="0" rtlCol="0" anchor="t">
            <a:spAutoFit/>
          </a:bodyPr>
          <a:lstStyle/>
          <a:p>
            <a:pPr marL="0" lvl="0" indent="0">
              <a:lnSpc>
                <a:spcPts val="4200"/>
              </a:lnSpc>
              <a:spcBef>
                <a:spcPct val="0"/>
              </a:spcBef>
            </a:pPr>
            <a:r>
              <a:rPr lang="en-US" sz="3000">
                <a:solidFill>
                  <a:srgbClr val="FFFFFF"/>
                </a:solidFill>
                <a:latin typeface="Barlow Medium"/>
              </a:rPr>
              <a:t>HRSA Flex EMS Supplemental Grant Project</a:t>
            </a:r>
          </a:p>
        </p:txBody>
      </p:sp>
      <p:sp>
        <p:nvSpPr>
          <p:cNvPr id="6" name="TextBox 6"/>
          <p:cNvSpPr txBox="1"/>
          <p:nvPr/>
        </p:nvSpPr>
        <p:spPr>
          <a:xfrm>
            <a:off x="11260856" y="955146"/>
            <a:ext cx="5998444" cy="480901"/>
          </a:xfrm>
          <a:prstGeom prst="rect">
            <a:avLst/>
          </a:prstGeom>
        </p:spPr>
        <p:txBody>
          <a:bodyPr lIns="0" tIns="0" rIns="0" bIns="0" rtlCol="0" anchor="t">
            <a:spAutoFit/>
          </a:bodyPr>
          <a:lstStyle/>
          <a:p>
            <a:pPr algn="r">
              <a:lnSpc>
                <a:spcPts val="4200"/>
              </a:lnSpc>
            </a:pPr>
            <a:r>
              <a:rPr lang="en-US" sz="3000" dirty="0">
                <a:solidFill>
                  <a:srgbClr val="FFFFFF"/>
                </a:solidFill>
                <a:latin typeface="Barlow Medium"/>
              </a:rPr>
              <a:t>March 9,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77628"/>
            <a:ext cx="18288000" cy="11048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 application&#10;&#10;Description automatically generated">
            <a:extLst>
              <a:ext uri="{FF2B5EF4-FFF2-40B4-BE49-F238E27FC236}">
                <a16:creationId xmlns:a16="http://schemas.microsoft.com/office/drawing/2014/main" id="{685BFDC9-F71D-46AE-2B20-F9BC03B7B9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92" y="977628"/>
            <a:ext cx="18204816" cy="8966471"/>
          </a:xfrm>
          <a:prstGeom prst="rect">
            <a:avLst/>
          </a:prstGeom>
        </p:spPr>
      </p:pic>
      <p:sp>
        <p:nvSpPr>
          <p:cNvPr id="4" name="TextBox 3">
            <a:extLst>
              <a:ext uri="{FF2B5EF4-FFF2-40B4-BE49-F238E27FC236}">
                <a16:creationId xmlns:a16="http://schemas.microsoft.com/office/drawing/2014/main" id="{BF5B6912-0F59-C8B5-8741-D8DD3424D806}"/>
              </a:ext>
            </a:extLst>
          </p:cNvPr>
          <p:cNvSpPr txBox="1"/>
          <p:nvPr/>
        </p:nvSpPr>
        <p:spPr>
          <a:xfrm>
            <a:off x="381000" y="190500"/>
            <a:ext cx="3925818" cy="461665"/>
          </a:xfrm>
          <a:prstGeom prst="rect">
            <a:avLst/>
          </a:prstGeom>
          <a:noFill/>
        </p:spPr>
        <p:txBody>
          <a:bodyPr wrap="none" rtlCol="0">
            <a:spAutoFit/>
          </a:bodyPr>
          <a:lstStyle/>
          <a:p>
            <a:r>
              <a:rPr lang="en-US" sz="2400" b="1" dirty="0"/>
              <a:t>Elite: Pediatric 03 Medication</a:t>
            </a:r>
          </a:p>
        </p:txBody>
      </p:sp>
    </p:spTree>
    <p:extLst>
      <p:ext uri="{BB962C8B-B14F-4D97-AF65-F5344CB8AC3E}">
        <p14:creationId xmlns:p14="http://schemas.microsoft.com/office/powerpoint/2010/main" val="1009235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77628"/>
            <a:ext cx="18288000" cy="11048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application&#10;&#10;Description automatically generated">
            <a:extLst>
              <a:ext uri="{FF2B5EF4-FFF2-40B4-BE49-F238E27FC236}">
                <a16:creationId xmlns:a16="http://schemas.microsoft.com/office/drawing/2014/main" id="{AF5A69D5-4AB4-A9E1-C012-C42DB7585D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77628"/>
            <a:ext cx="18288000" cy="8966472"/>
          </a:xfrm>
          <a:prstGeom prst="rect">
            <a:avLst/>
          </a:prstGeom>
        </p:spPr>
      </p:pic>
      <p:sp>
        <p:nvSpPr>
          <p:cNvPr id="5" name="TextBox 4">
            <a:extLst>
              <a:ext uri="{FF2B5EF4-FFF2-40B4-BE49-F238E27FC236}">
                <a16:creationId xmlns:a16="http://schemas.microsoft.com/office/drawing/2014/main" id="{72C41203-80C7-85D3-E1AA-D221AE2658AD}"/>
              </a:ext>
            </a:extLst>
          </p:cNvPr>
          <p:cNvSpPr txBox="1"/>
          <p:nvPr/>
        </p:nvSpPr>
        <p:spPr>
          <a:xfrm>
            <a:off x="457200" y="342900"/>
            <a:ext cx="3327514" cy="461665"/>
          </a:xfrm>
          <a:prstGeom prst="rect">
            <a:avLst/>
          </a:prstGeom>
          <a:noFill/>
        </p:spPr>
        <p:txBody>
          <a:bodyPr wrap="none" rtlCol="0">
            <a:spAutoFit/>
          </a:bodyPr>
          <a:lstStyle/>
          <a:p>
            <a:r>
              <a:rPr lang="en-US" sz="2400" b="1" dirty="0"/>
              <a:t>ESO: Pediatric 03 Weight</a:t>
            </a:r>
          </a:p>
        </p:txBody>
      </p:sp>
    </p:spTree>
    <p:extLst>
      <p:ext uri="{BB962C8B-B14F-4D97-AF65-F5344CB8AC3E}">
        <p14:creationId xmlns:p14="http://schemas.microsoft.com/office/powerpoint/2010/main" val="2704311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77628"/>
            <a:ext cx="18288000" cy="11048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computer&#10;&#10;Description automatically generated with medium confidence">
            <a:extLst>
              <a:ext uri="{FF2B5EF4-FFF2-40B4-BE49-F238E27FC236}">
                <a16:creationId xmlns:a16="http://schemas.microsoft.com/office/drawing/2014/main" id="{3EF8DC27-9A05-CCCE-CF44-DAB51FFC4E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77628"/>
            <a:ext cx="18288000" cy="8890272"/>
          </a:xfrm>
          <a:prstGeom prst="rect">
            <a:avLst/>
          </a:prstGeom>
        </p:spPr>
      </p:pic>
      <p:sp>
        <p:nvSpPr>
          <p:cNvPr id="5" name="TextBox 4">
            <a:extLst>
              <a:ext uri="{FF2B5EF4-FFF2-40B4-BE49-F238E27FC236}">
                <a16:creationId xmlns:a16="http://schemas.microsoft.com/office/drawing/2014/main" id="{14D3A196-459F-23DE-076E-D48BC23D03DE}"/>
              </a:ext>
            </a:extLst>
          </p:cNvPr>
          <p:cNvSpPr txBox="1"/>
          <p:nvPr/>
        </p:nvSpPr>
        <p:spPr>
          <a:xfrm>
            <a:off x="457200" y="419100"/>
            <a:ext cx="3867277" cy="461665"/>
          </a:xfrm>
          <a:prstGeom prst="rect">
            <a:avLst/>
          </a:prstGeom>
          <a:noFill/>
        </p:spPr>
        <p:txBody>
          <a:bodyPr wrap="square" rtlCol="0">
            <a:spAutoFit/>
          </a:bodyPr>
          <a:lstStyle/>
          <a:p>
            <a:r>
              <a:rPr lang="en-US" sz="2400" b="1" dirty="0"/>
              <a:t>ESO: Pediatric 03 Medication</a:t>
            </a:r>
          </a:p>
        </p:txBody>
      </p:sp>
    </p:spTree>
    <p:extLst>
      <p:ext uri="{BB962C8B-B14F-4D97-AF65-F5344CB8AC3E}">
        <p14:creationId xmlns:p14="http://schemas.microsoft.com/office/powerpoint/2010/main" val="3324467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77628"/>
            <a:ext cx="18288000" cy="11048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10;&#10;Description automatically generated">
            <a:extLst>
              <a:ext uri="{FF2B5EF4-FFF2-40B4-BE49-F238E27FC236}">
                <a16:creationId xmlns:a16="http://schemas.microsoft.com/office/drawing/2014/main" id="{5332DAE1-B250-8F64-F15A-DA52B7DFEA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800100"/>
            <a:ext cx="18288000" cy="8915400"/>
          </a:xfrm>
          <a:prstGeom prst="rect">
            <a:avLst/>
          </a:prstGeom>
        </p:spPr>
      </p:pic>
      <p:sp>
        <p:nvSpPr>
          <p:cNvPr id="5" name="TextBox 4">
            <a:extLst>
              <a:ext uri="{FF2B5EF4-FFF2-40B4-BE49-F238E27FC236}">
                <a16:creationId xmlns:a16="http://schemas.microsoft.com/office/drawing/2014/main" id="{D0007690-DBA9-5B66-CEEC-489252C6B78E}"/>
              </a:ext>
            </a:extLst>
          </p:cNvPr>
          <p:cNvSpPr txBox="1"/>
          <p:nvPr/>
        </p:nvSpPr>
        <p:spPr>
          <a:xfrm>
            <a:off x="609600" y="114300"/>
            <a:ext cx="4522777" cy="461665"/>
          </a:xfrm>
          <a:prstGeom prst="rect">
            <a:avLst/>
          </a:prstGeom>
          <a:noFill/>
        </p:spPr>
        <p:txBody>
          <a:bodyPr wrap="none" rtlCol="0">
            <a:spAutoFit/>
          </a:bodyPr>
          <a:lstStyle/>
          <a:p>
            <a:r>
              <a:rPr lang="en-US" sz="2400" b="1" dirty="0"/>
              <a:t>Elite: Safety 01 Response to Scene</a:t>
            </a:r>
          </a:p>
        </p:txBody>
      </p:sp>
    </p:spTree>
    <p:extLst>
      <p:ext uri="{BB962C8B-B14F-4D97-AF65-F5344CB8AC3E}">
        <p14:creationId xmlns:p14="http://schemas.microsoft.com/office/powerpoint/2010/main" val="2617520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77628"/>
            <a:ext cx="18288000" cy="11048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 application, email&#10;&#10;Description automatically generated">
            <a:extLst>
              <a:ext uri="{FF2B5EF4-FFF2-40B4-BE49-F238E27FC236}">
                <a16:creationId xmlns:a16="http://schemas.microsoft.com/office/drawing/2014/main" id="{17D31E75-C578-BD5A-040F-A9808339D3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57300"/>
            <a:ext cx="18288000" cy="8610600"/>
          </a:xfrm>
          <a:prstGeom prst="rect">
            <a:avLst/>
          </a:prstGeom>
        </p:spPr>
      </p:pic>
      <p:sp>
        <p:nvSpPr>
          <p:cNvPr id="5" name="TextBox 4">
            <a:extLst>
              <a:ext uri="{FF2B5EF4-FFF2-40B4-BE49-F238E27FC236}">
                <a16:creationId xmlns:a16="http://schemas.microsoft.com/office/drawing/2014/main" id="{77AB1848-B1A9-91DA-CB72-44754B29BE29}"/>
              </a:ext>
            </a:extLst>
          </p:cNvPr>
          <p:cNvSpPr txBox="1"/>
          <p:nvPr/>
        </p:nvSpPr>
        <p:spPr>
          <a:xfrm>
            <a:off x="457200" y="419100"/>
            <a:ext cx="4464235" cy="461665"/>
          </a:xfrm>
          <a:prstGeom prst="rect">
            <a:avLst/>
          </a:prstGeom>
          <a:noFill/>
        </p:spPr>
        <p:txBody>
          <a:bodyPr wrap="none" rtlCol="0">
            <a:spAutoFit/>
          </a:bodyPr>
          <a:lstStyle/>
          <a:p>
            <a:r>
              <a:rPr lang="en-US" sz="2400" b="1" dirty="0"/>
              <a:t>ESO: Safety 01 Response to Scene</a:t>
            </a:r>
          </a:p>
        </p:txBody>
      </p:sp>
    </p:spTree>
    <p:extLst>
      <p:ext uri="{BB962C8B-B14F-4D97-AF65-F5344CB8AC3E}">
        <p14:creationId xmlns:p14="http://schemas.microsoft.com/office/powerpoint/2010/main" val="3655230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476670" cy="6108277"/>
            <a:chOff x="0" y="0"/>
            <a:chExt cx="12635560" cy="8144369"/>
          </a:xfrm>
        </p:grpSpPr>
        <p:pic>
          <p:nvPicPr>
            <p:cNvPr id="3" name="Picture 3" descr="Police car red lights in night time"/>
            <p:cNvPicPr>
              <a:picLocks noChangeAspect="1"/>
            </p:cNvPicPr>
            <p:nvPr/>
          </p:nvPicPr>
          <p:blipFill>
            <a:blip r:embed="rId2">
              <a:extLst>
                <a:ext uri="{28A0092B-C50C-407E-A947-70E740481C1C}">
                  <a14:useLocalDpi xmlns:a14="http://schemas.microsoft.com/office/drawing/2010/main" val="0"/>
                </a:ext>
              </a:extLst>
            </a:blip>
            <a:srcRect t="5039" b="5039"/>
            <a:stretch/>
          </p:blipFill>
          <p:spPr>
            <a:xfrm>
              <a:off x="0" y="0"/>
              <a:ext cx="12635560" cy="8144369"/>
            </a:xfrm>
            <a:prstGeom prst="rect">
              <a:avLst/>
            </a:prstGeom>
          </p:spPr>
        </p:pic>
      </p:grpSp>
      <p:sp>
        <p:nvSpPr>
          <p:cNvPr id="4" name="AutoShape 4"/>
          <p:cNvSpPr/>
          <p:nvPr/>
        </p:nvSpPr>
        <p:spPr>
          <a:xfrm>
            <a:off x="0" y="6108277"/>
            <a:ext cx="9476670" cy="4178723"/>
          </a:xfrm>
          <a:prstGeom prst="rect">
            <a:avLst/>
          </a:prstGeom>
          <a:solidFill>
            <a:srgbClr val="3E6913"/>
          </a:solidFill>
        </p:spPr>
      </p:sp>
      <p:sp>
        <p:nvSpPr>
          <p:cNvPr id="5" name="TextBox 5"/>
          <p:cNvSpPr txBox="1"/>
          <p:nvPr/>
        </p:nvSpPr>
        <p:spPr>
          <a:xfrm>
            <a:off x="10196542" y="2095500"/>
            <a:ext cx="7558058" cy="3872855"/>
          </a:xfrm>
          <a:prstGeom prst="rect">
            <a:avLst/>
          </a:prstGeom>
        </p:spPr>
        <p:txBody>
          <a:bodyPr wrap="square" lIns="0" tIns="0" rIns="0" bIns="0" rtlCol="0" anchor="t">
            <a:spAutoFit/>
          </a:bodyPr>
          <a:lstStyle/>
          <a:p>
            <a:pPr>
              <a:lnSpc>
                <a:spcPts val="3762"/>
              </a:lnSpc>
            </a:pPr>
            <a:endParaRPr dirty="0"/>
          </a:p>
          <a:p>
            <a:pPr>
              <a:lnSpc>
                <a:spcPts val="4672"/>
              </a:lnSpc>
            </a:pPr>
            <a:endParaRPr lang="en-US" sz="3593" dirty="0">
              <a:solidFill>
                <a:srgbClr val="000000"/>
              </a:solidFill>
              <a:latin typeface="Barlow Light Bold"/>
            </a:endParaRPr>
          </a:p>
          <a:p>
            <a:pPr>
              <a:lnSpc>
                <a:spcPts val="4672"/>
              </a:lnSpc>
            </a:pPr>
            <a:endParaRPr lang="en-US" sz="3593" dirty="0">
              <a:solidFill>
                <a:srgbClr val="000000"/>
              </a:solidFill>
              <a:latin typeface="Barlow Light Bold"/>
            </a:endParaRPr>
          </a:p>
          <a:p>
            <a:pPr>
              <a:lnSpc>
                <a:spcPts val="4672"/>
              </a:lnSpc>
            </a:pPr>
            <a:endParaRPr lang="en-US" sz="3593" dirty="0">
              <a:solidFill>
                <a:srgbClr val="000000"/>
              </a:solidFill>
              <a:latin typeface="Barlow Light Bold"/>
            </a:endParaRPr>
          </a:p>
          <a:p>
            <a:pPr>
              <a:lnSpc>
                <a:spcPts val="4672"/>
              </a:lnSpc>
            </a:pPr>
            <a:endParaRPr lang="en-US" sz="3593" dirty="0">
              <a:solidFill>
                <a:srgbClr val="000000"/>
              </a:solidFill>
              <a:latin typeface="Barlow Light Bold"/>
            </a:endParaRPr>
          </a:p>
          <a:p>
            <a:pPr>
              <a:lnSpc>
                <a:spcPts val="3762"/>
              </a:lnSpc>
            </a:pPr>
            <a:endParaRPr lang="en-US" sz="3593" dirty="0">
              <a:solidFill>
                <a:srgbClr val="000000"/>
              </a:solidFill>
              <a:latin typeface="Barlow Light Bold"/>
            </a:endParaRPr>
          </a:p>
          <a:p>
            <a:pPr>
              <a:lnSpc>
                <a:spcPts val="3762"/>
              </a:lnSpc>
            </a:pPr>
            <a:endParaRPr lang="en-US" sz="3593" dirty="0">
              <a:solidFill>
                <a:srgbClr val="000000"/>
              </a:solidFill>
              <a:latin typeface="Barlow Light Bold"/>
            </a:endParaRPr>
          </a:p>
        </p:txBody>
      </p:sp>
      <p:sp>
        <p:nvSpPr>
          <p:cNvPr id="6" name="TextBox 6"/>
          <p:cNvSpPr txBox="1"/>
          <p:nvPr/>
        </p:nvSpPr>
        <p:spPr>
          <a:xfrm>
            <a:off x="9477870" y="419100"/>
            <a:ext cx="8140766" cy="1965923"/>
          </a:xfrm>
          <a:prstGeom prst="rect">
            <a:avLst/>
          </a:prstGeom>
        </p:spPr>
        <p:txBody>
          <a:bodyPr lIns="0" tIns="0" rIns="0" bIns="0" rtlCol="0" anchor="t">
            <a:spAutoFit/>
          </a:bodyPr>
          <a:lstStyle/>
          <a:p>
            <a:pPr algn="ctr">
              <a:lnSpc>
                <a:spcPts val="7979"/>
              </a:lnSpc>
            </a:pPr>
            <a:r>
              <a:rPr lang="en-US" sz="6649" dirty="0">
                <a:solidFill>
                  <a:srgbClr val="000000"/>
                </a:solidFill>
                <a:latin typeface="Barlow Medium"/>
              </a:rPr>
              <a:t>The Use of Lights &amp; Sirens</a:t>
            </a:r>
          </a:p>
        </p:txBody>
      </p:sp>
      <p:sp>
        <p:nvSpPr>
          <p:cNvPr id="8" name="TextBox 7">
            <a:extLst>
              <a:ext uri="{FF2B5EF4-FFF2-40B4-BE49-F238E27FC236}">
                <a16:creationId xmlns:a16="http://schemas.microsoft.com/office/drawing/2014/main" id="{07C0B6A1-73CE-E100-9114-0C8C154ADCE6}"/>
              </a:ext>
            </a:extLst>
          </p:cNvPr>
          <p:cNvSpPr txBox="1"/>
          <p:nvPr/>
        </p:nvSpPr>
        <p:spPr>
          <a:xfrm>
            <a:off x="9677400" y="2472224"/>
            <a:ext cx="8140766" cy="3108543"/>
          </a:xfrm>
          <a:prstGeom prst="rect">
            <a:avLst/>
          </a:prstGeom>
          <a:noFill/>
        </p:spPr>
        <p:txBody>
          <a:bodyPr wrap="square">
            <a:spAutoFit/>
          </a:bodyPr>
          <a:lstStyle/>
          <a:p>
            <a:r>
              <a:rPr lang="en-US" sz="2800" b="0" i="1" dirty="0">
                <a:solidFill>
                  <a:srgbClr val="333333"/>
                </a:solidFill>
                <a:effectLst/>
                <a:latin typeface="+mj-lt"/>
              </a:rPr>
              <a:t>This spring 13 prominent EMS and firefighting leadership groups issued a </a:t>
            </a:r>
            <a:r>
              <a:rPr lang="en-US" sz="2800" b="0" i="1" u="none" strike="noStrike" dirty="0">
                <a:solidFill>
                  <a:srgbClr val="004B91"/>
                </a:solidFill>
                <a:effectLst/>
                <a:latin typeface="+mj-lt"/>
                <a:hlinkClick r:id="rId3"/>
              </a:rPr>
              <a:t>joint position statement</a:t>
            </a:r>
            <a:r>
              <a:rPr lang="en-US" sz="2800" b="0" i="1" dirty="0">
                <a:solidFill>
                  <a:srgbClr val="333333"/>
                </a:solidFill>
                <a:effectLst/>
                <a:latin typeface="+mj-lt"/>
              </a:rPr>
              <a:t> addressing the issue, which proposes several measures to reduce the unnecessary use of lights and sirens. With this many credible authorities behind the proposals, the use of lights and sirens in EMS response and transport is going to change.</a:t>
            </a:r>
            <a:endParaRPr lang="en-US" sz="2800" i="1" dirty="0">
              <a:latin typeface="+mj-lt"/>
            </a:endParaRPr>
          </a:p>
        </p:txBody>
      </p:sp>
      <p:sp>
        <p:nvSpPr>
          <p:cNvPr id="10" name="TextBox 9">
            <a:extLst>
              <a:ext uri="{FF2B5EF4-FFF2-40B4-BE49-F238E27FC236}">
                <a16:creationId xmlns:a16="http://schemas.microsoft.com/office/drawing/2014/main" id="{901755CE-3770-D77B-5395-20BFB7BFFCB8}"/>
              </a:ext>
            </a:extLst>
          </p:cNvPr>
          <p:cNvSpPr txBox="1"/>
          <p:nvPr/>
        </p:nvSpPr>
        <p:spPr>
          <a:xfrm>
            <a:off x="9677400" y="5798095"/>
            <a:ext cx="8305800" cy="3785652"/>
          </a:xfrm>
          <a:prstGeom prst="rect">
            <a:avLst/>
          </a:prstGeom>
          <a:noFill/>
        </p:spPr>
        <p:txBody>
          <a:bodyPr wrap="square">
            <a:spAutoFit/>
          </a:bodyPr>
          <a:lstStyle/>
          <a:p>
            <a:r>
              <a:rPr lang="en-US" sz="2400" i="1" dirty="0"/>
              <a:t>Despite these alarming statistics, L&amp;S continue to be used in 74% of EMS responses, and 21.6% of EMS transports, with a wide variation in L&amp;S use among agencies and among census districts in the United States (10). Although L&amp;S response is currently common to medical calls, few (6.9%) of these result in a potentially lifesaving intervention by emergency practitioners (12). Some agencies have used an evidence-based or quality improvement approach to reduce their use of L&amp;S during responses to medical calls to 20-33%, without any discernable harmful effect on patient outcome</a:t>
            </a:r>
          </a:p>
        </p:txBody>
      </p:sp>
    </p:spTree>
    <p:extLst>
      <p:ext uri="{BB962C8B-B14F-4D97-AF65-F5344CB8AC3E}">
        <p14:creationId xmlns:p14="http://schemas.microsoft.com/office/powerpoint/2010/main" val="2840789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77628"/>
            <a:ext cx="18288000" cy="11048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application&#10;&#10;Description automatically generated">
            <a:extLst>
              <a:ext uri="{FF2B5EF4-FFF2-40B4-BE49-F238E27FC236}">
                <a16:creationId xmlns:a16="http://schemas.microsoft.com/office/drawing/2014/main" id="{62715A1A-C150-A22B-C1BE-A06BA741D7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92" y="977628"/>
            <a:ext cx="18204816" cy="8966472"/>
          </a:xfrm>
          <a:prstGeom prst="rect">
            <a:avLst/>
          </a:prstGeom>
        </p:spPr>
      </p:pic>
      <p:sp>
        <p:nvSpPr>
          <p:cNvPr id="5" name="TextBox 4">
            <a:extLst>
              <a:ext uri="{FF2B5EF4-FFF2-40B4-BE49-F238E27FC236}">
                <a16:creationId xmlns:a16="http://schemas.microsoft.com/office/drawing/2014/main" id="{7850F267-E648-9AC0-43D7-715CEC320D83}"/>
              </a:ext>
            </a:extLst>
          </p:cNvPr>
          <p:cNvSpPr txBox="1"/>
          <p:nvPr/>
        </p:nvSpPr>
        <p:spPr>
          <a:xfrm>
            <a:off x="533400" y="266700"/>
            <a:ext cx="4873257" cy="461665"/>
          </a:xfrm>
          <a:prstGeom prst="rect">
            <a:avLst/>
          </a:prstGeom>
          <a:noFill/>
        </p:spPr>
        <p:txBody>
          <a:bodyPr wrap="none" rtlCol="0">
            <a:spAutoFit/>
          </a:bodyPr>
          <a:lstStyle/>
          <a:p>
            <a:r>
              <a:rPr lang="en-US" sz="2400" b="1" dirty="0"/>
              <a:t>Elite: Safety 02 Transport Disposition</a:t>
            </a:r>
          </a:p>
        </p:txBody>
      </p:sp>
    </p:spTree>
    <p:extLst>
      <p:ext uri="{BB962C8B-B14F-4D97-AF65-F5344CB8AC3E}">
        <p14:creationId xmlns:p14="http://schemas.microsoft.com/office/powerpoint/2010/main" val="3757095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77628"/>
            <a:ext cx="18288000" cy="11048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 application, email&#10;&#10;Description automatically generated">
            <a:extLst>
              <a:ext uri="{FF2B5EF4-FFF2-40B4-BE49-F238E27FC236}">
                <a16:creationId xmlns:a16="http://schemas.microsoft.com/office/drawing/2014/main" id="{631FEA02-AC2D-B570-2175-4F74B4601E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77628"/>
            <a:ext cx="18288000" cy="8890272"/>
          </a:xfrm>
          <a:prstGeom prst="rect">
            <a:avLst/>
          </a:prstGeom>
        </p:spPr>
      </p:pic>
      <p:sp>
        <p:nvSpPr>
          <p:cNvPr id="5" name="TextBox 4">
            <a:extLst>
              <a:ext uri="{FF2B5EF4-FFF2-40B4-BE49-F238E27FC236}">
                <a16:creationId xmlns:a16="http://schemas.microsoft.com/office/drawing/2014/main" id="{0905C917-50D3-1C1F-31C7-56FACEBF5053}"/>
              </a:ext>
            </a:extLst>
          </p:cNvPr>
          <p:cNvSpPr txBox="1"/>
          <p:nvPr/>
        </p:nvSpPr>
        <p:spPr>
          <a:xfrm>
            <a:off x="381000" y="266700"/>
            <a:ext cx="4814716" cy="461665"/>
          </a:xfrm>
          <a:prstGeom prst="rect">
            <a:avLst/>
          </a:prstGeom>
          <a:noFill/>
        </p:spPr>
        <p:txBody>
          <a:bodyPr wrap="none" rtlCol="0">
            <a:spAutoFit/>
          </a:bodyPr>
          <a:lstStyle/>
          <a:p>
            <a:r>
              <a:rPr lang="en-US" sz="2400" b="1" dirty="0"/>
              <a:t>ESO: Safety 02 Transport Disposition</a:t>
            </a:r>
          </a:p>
        </p:txBody>
      </p:sp>
    </p:spTree>
    <p:extLst>
      <p:ext uri="{BB962C8B-B14F-4D97-AF65-F5344CB8AC3E}">
        <p14:creationId xmlns:p14="http://schemas.microsoft.com/office/powerpoint/2010/main" val="3854359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E691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6509" r="26509"/>
          <a:stretch>
            <a:fillRect/>
          </a:stretch>
        </p:blipFill>
        <p:spPr>
          <a:xfrm>
            <a:off x="9144000" y="0"/>
            <a:ext cx="7254090" cy="10287000"/>
          </a:xfrm>
          <a:prstGeom prst="rect">
            <a:avLst/>
          </a:prstGeom>
        </p:spPr>
      </p:pic>
      <p:sp>
        <p:nvSpPr>
          <p:cNvPr id="3" name="AutoShape 3"/>
          <p:cNvSpPr/>
          <p:nvPr/>
        </p:nvSpPr>
        <p:spPr>
          <a:xfrm>
            <a:off x="16398090" y="0"/>
            <a:ext cx="1889910" cy="10287000"/>
          </a:xfrm>
          <a:prstGeom prst="rect">
            <a:avLst/>
          </a:prstGeom>
          <a:solidFill>
            <a:srgbClr val="F1F1F1"/>
          </a:solidFill>
        </p:spPr>
      </p:sp>
      <p:sp>
        <p:nvSpPr>
          <p:cNvPr id="4" name="TextBox 4"/>
          <p:cNvSpPr txBox="1"/>
          <p:nvPr/>
        </p:nvSpPr>
        <p:spPr>
          <a:xfrm>
            <a:off x="518269" y="1905693"/>
            <a:ext cx="8108009" cy="4864922"/>
          </a:xfrm>
          <a:prstGeom prst="rect">
            <a:avLst/>
          </a:prstGeom>
        </p:spPr>
        <p:txBody>
          <a:bodyPr lIns="0" tIns="0" rIns="0" bIns="0" rtlCol="0" anchor="t">
            <a:spAutoFit/>
          </a:bodyPr>
          <a:lstStyle/>
          <a:p>
            <a:pPr>
              <a:lnSpc>
                <a:spcPts val="4783"/>
              </a:lnSpc>
            </a:pPr>
            <a:r>
              <a:rPr lang="en-US" sz="3679" dirty="0">
                <a:solidFill>
                  <a:srgbClr val="FFFFFF"/>
                </a:solidFill>
                <a:latin typeface="Barlow Light"/>
              </a:rPr>
              <a:t>How can we improve the gaps in our data reporting?</a:t>
            </a:r>
          </a:p>
          <a:p>
            <a:pPr>
              <a:lnSpc>
                <a:spcPts val="4783"/>
              </a:lnSpc>
            </a:pPr>
            <a:endParaRPr lang="en-US" sz="3679" dirty="0">
              <a:solidFill>
                <a:srgbClr val="FFFFFF"/>
              </a:solidFill>
              <a:latin typeface="Barlow Light"/>
            </a:endParaRPr>
          </a:p>
          <a:p>
            <a:pPr marL="794364" lvl="1" indent="-397182">
              <a:lnSpc>
                <a:spcPts val="4783"/>
              </a:lnSpc>
              <a:buFont typeface="Arial"/>
              <a:buChar char="•"/>
            </a:pPr>
            <a:r>
              <a:rPr lang="en-US" sz="3679" dirty="0">
                <a:solidFill>
                  <a:srgbClr val="FFFFFF"/>
                </a:solidFill>
                <a:latin typeface="Barlow Light"/>
              </a:rPr>
              <a:t>Identify the data gap (s)</a:t>
            </a:r>
          </a:p>
          <a:p>
            <a:pPr>
              <a:lnSpc>
                <a:spcPts val="4783"/>
              </a:lnSpc>
            </a:pPr>
            <a:endParaRPr lang="en-US" sz="3679" dirty="0">
              <a:solidFill>
                <a:srgbClr val="FFFFFF"/>
              </a:solidFill>
              <a:latin typeface="Barlow Light"/>
            </a:endParaRPr>
          </a:p>
          <a:p>
            <a:pPr marL="794364" lvl="1" indent="-397182">
              <a:lnSpc>
                <a:spcPts val="4783"/>
              </a:lnSpc>
              <a:buFont typeface="Arial"/>
              <a:buChar char="•"/>
            </a:pPr>
            <a:r>
              <a:rPr lang="en-US" sz="3679" dirty="0">
                <a:solidFill>
                  <a:srgbClr val="FFFFFF"/>
                </a:solidFill>
                <a:latin typeface="Barlow Light"/>
              </a:rPr>
              <a:t>Discover what's causing the gap</a:t>
            </a:r>
          </a:p>
          <a:p>
            <a:pPr>
              <a:lnSpc>
                <a:spcPts val="4783"/>
              </a:lnSpc>
            </a:pPr>
            <a:endParaRPr lang="en-US" sz="3679" dirty="0">
              <a:solidFill>
                <a:srgbClr val="FFFFFF"/>
              </a:solidFill>
              <a:latin typeface="Barlow Light"/>
            </a:endParaRPr>
          </a:p>
          <a:p>
            <a:pPr marL="794364" lvl="1" indent="-397182">
              <a:lnSpc>
                <a:spcPts val="4783"/>
              </a:lnSpc>
              <a:buFont typeface="Arial"/>
              <a:buChar char="•"/>
            </a:pPr>
            <a:r>
              <a:rPr lang="en-US" sz="3679" dirty="0">
                <a:solidFill>
                  <a:srgbClr val="FFFFFF"/>
                </a:solidFill>
                <a:latin typeface="Barlow Light"/>
              </a:rPr>
              <a:t>Implement the solution over time </a:t>
            </a:r>
          </a:p>
        </p:txBody>
      </p:sp>
      <p:sp>
        <p:nvSpPr>
          <p:cNvPr id="5" name="TextBox 5"/>
          <p:cNvSpPr txBox="1"/>
          <p:nvPr/>
        </p:nvSpPr>
        <p:spPr>
          <a:xfrm>
            <a:off x="793116" y="290513"/>
            <a:ext cx="6527368" cy="1466850"/>
          </a:xfrm>
          <a:prstGeom prst="rect">
            <a:avLst/>
          </a:prstGeom>
        </p:spPr>
        <p:txBody>
          <a:bodyPr lIns="0" tIns="0" rIns="0" bIns="0" rtlCol="0" anchor="t">
            <a:spAutoFit/>
          </a:bodyPr>
          <a:lstStyle/>
          <a:p>
            <a:pPr>
              <a:lnSpc>
                <a:spcPts val="11519"/>
              </a:lnSpc>
            </a:pPr>
            <a:r>
              <a:rPr lang="en-US" sz="9600">
                <a:solidFill>
                  <a:srgbClr val="FFFFFF"/>
                </a:solidFill>
                <a:latin typeface="Barlow Medium"/>
              </a:rPr>
              <a:t>Conclusion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5741" b="5741"/>
          <a:stretch>
            <a:fillRect/>
          </a:stretch>
        </p:blipFill>
        <p:spPr>
          <a:xfrm>
            <a:off x="0" y="5143500"/>
            <a:ext cx="8721521" cy="5143500"/>
          </a:xfrm>
          <a:prstGeom prst="rect">
            <a:avLst/>
          </a:prstGeom>
        </p:spPr>
      </p:pic>
      <p:sp>
        <p:nvSpPr>
          <p:cNvPr id="3" name="AutoShape 3"/>
          <p:cNvSpPr/>
          <p:nvPr/>
        </p:nvSpPr>
        <p:spPr>
          <a:xfrm>
            <a:off x="0" y="0"/>
            <a:ext cx="8721521" cy="5143500"/>
          </a:xfrm>
          <a:prstGeom prst="rect">
            <a:avLst/>
          </a:prstGeom>
          <a:solidFill>
            <a:srgbClr val="3E6913"/>
          </a:solidFill>
        </p:spPr>
      </p:sp>
      <p:sp>
        <p:nvSpPr>
          <p:cNvPr id="4" name="TextBox 4"/>
          <p:cNvSpPr txBox="1"/>
          <p:nvPr/>
        </p:nvSpPr>
        <p:spPr>
          <a:xfrm>
            <a:off x="1028700" y="1833563"/>
            <a:ext cx="6527368" cy="1466850"/>
          </a:xfrm>
          <a:prstGeom prst="rect">
            <a:avLst/>
          </a:prstGeom>
        </p:spPr>
        <p:txBody>
          <a:bodyPr lIns="0" tIns="0" rIns="0" bIns="0" rtlCol="0" anchor="t">
            <a:spAutoFit/>
          </a:bodyPr>
          <a:lstStyle/>
          <a:p>
            <a:pPr>
              <a:lnSpc>
                <a:spcPts val="11519"/>
              </a:lnSpc>
            </a:pPr>
            <a:r>
              <a:rPr lang="en-US" sz="9600">
                <a:solidFill>
                  <a:srgbClr val="FFFFFF"/>
                </a:solidFill>
                <a:latin typeface="Barlow Medium"/>
              </a:rPr>
              <a:t>References</a:t>
            </a:r>
          </a:p>
        </p:txBody>
      </p:sp>
      <p:grpSp>
        <p:nvGrpSpPr>
          <p:cNvPr id="5" name="Group 5"/>
          <p:cNvGrpSpPr/>
          <p:nvPr/>
        </p:nvGrpSpPr>
        <p:grpSpPr>
          <a:xfrm>
            <a:off x="9432962" y="759055"/>
            <a:ext cx="7644133" cy="2241550"/>
            <a:chOff x="0" y="0"/>
            <a:chExt cx="10192178" cy="2988734"/>
          </a:xfrm>
        </p:grpSpPr>
        <p:sp>
          <p:nvSpPr>
            <p:cNvPr id="6" name="TextBox 6"/>
            <p:cNvSpPr txBox="1"/>
            <p:nvPr/>
          </p:nvSpPr>
          <p:spPr>
            <a:xfrm>
              <a:off x="1489020" y="-47625"/>
              <a:ext cx="8703157" cy="3036359"/>
            </a:xfrm>
            <a:prstGeom prst="rect">
              <a:avLst/>
            </a:prstGeom>
          </p:spPr>
          <p:txBody>
            <a:bodyPr lIns="0" tIns="0" rIns="0" bIns="0" rtlCol="0" anchor="t">
              <a:spAutoFit/>
            </a:bodyPr>
            <a:lstStyle/>
            <a:p>
              <a:pPr>
                <a:lnSpc>
                  <a:spcPts val="4549"/>
                </a:lnSpc>
              </a:pPr>
              <a:r>
                <a:rPr lang="en-US" sz="3499" dirty="0">
                  <a:solidFill>
                    <a:srgbClr val="000000"/>
                  </a:solidFill>
                  <a:latin typeface="Barlow Light Bold"/>
                </a:rPr>
                <a:t>Michigan NEMSIS</a:t>
              </a:r>
            </a:p>
            <a:p>
              <a:pPr>
                <a:lnSpc>
                  <a:spcPts val="4549"/>
                </a:lnSpc>
              </a:pPr>
              <a:r>
                <a:rPr lang="en-US" sz="3499" u="sng" dirty="0">
                  <a:solidFill>
                    <a:srgbClr val="000000"/>
                  </a:solidFill>
                  <a:latin typeface="Barlow Light Bold"/>
                  <a:hlinkClick r:id="rId3" tooltip="https://nemsis.org/state-data-managers/state-map-v3/michigan/"/>
                </a:rPr>
                <a:t>https://nemsis.org/state-data-managers/state-map-v3/michigan/</a:t>
              </a:r>
            </a:p>
          </p:txBody>
        </p:sp>
        <p:sp>
          <p:nvSpPr>
            <p:cNvPr id="7" name="TextBox 7"/>
            <p:cNvSpPr txBox="1"/>
            <p:nvPr/>
          </p:nvSpPr>
          <p:spPr>
            <a:xfrm>
              <a:off x="0" y="17994"/>
              <a:ext cx="868110" cy="665833"/>
            </a:xfrm>
            <a:prstGeom prst="rect">
              <a:avLst/>
            </a:prstGeom>
          </p:spPr>
          <p:txBody>
            <a:bodyPr lIns="0" tIns="0" rIns="0" bIns="0" rtlCol="0" anchor="t">
              <a:spAutoFit/>
            </a:bodyPr>
            <a:lstStyle/>
            <a:p>
              <a:pPr>
                <a:lnSpc>
                  <a:spcPts val="4160"/>
                </a:lnSpc>
              </a:pPr>
              <a:r>
                <a:rPr lang="en-US" sz="3200" dirty="0">
                  <a:solidFill>
                    <a:srgbClr val="000000"/>
                  </a:solidFill>
                  <a:latin typeface="Barlow Medium"/>
                </a:rPr>
                <a:t>01</a:t>
              </a:r>
            </a:p>
          </p:txBody>
        </p:sp>
      </p:grpSp>
      <p:grpSp>
        <p:nvGrpSpPr>
          <p:cNvPr id="8" name="Group 8"/>
          <p:cNvGrpSpPr/>
          <p:nvPr/>
        </p:nvGrpSpPr>
        <p:grpSpPr>
          <a:xfrm>
            <a:off x="9428056" y="3508253"/>
            <a:ext cx="7649037" cy="2253822"/>
            <a:chOff x="-249481" y="-1734289"/>
            <a:chExt cx="10198717" cy="3005096"/>
          </a:xfrm>
        </p:grpSpPr>
        <p:sp>
          <p:nvSpPr>
            <p:cNvPr id="9" name="TextBox 9"/>
            <p:cNvSpPr txBox="1"/>
            <p:nvPr/>
          </p:nvSpPr>
          <p:spPr>
            <a:xfrm>
              <a:off x="1246079" y="-1734289"/>
              <a:ext cx="8703157" cy="3005096"/>
            </a:xfrm>
            <a:prstGeom prst="rect">
              <a:avLst/>
            </a:prstGeom>
          </p:spPr>
          <p:txBody>
            <a:bodyPr lIns="0" tIns="0" rIns="0" bIns="0" rtlCol="0" anchor="t">
              <a:spAutoFit/>
            </a:bodyPr>
            <a:lstStyle/>
            <a:p>
              <a:pPr>
                <a:lnSpc>
                  <a:spcPts val="4549"/>
                </a:lnSpc>
              </a:pPr>
              <a:r>
                <a:rPr lang="en-US" sz="3499" dirty="0">
                  <a:solidFill>
                    <a:srgbClr val="000000"/>
                  </a:solidFill>
                  <a:latin typeface="Barlow Light Bold"/>
                </a:rPr>
                <a:t>NEMSQA</a:t>
              </a:r>
            </a:p>
            <a:p>
              <a:pPr>
                <a:lnSpc>
                  <a:spcPts val="4549"/>
                </a:lnSpc>
              </a:pPr>
              <a:r>
                <a:rPr lang="en-US" sz="3499" u="sng" dirty="0">
                  <a:solidFill>
                    <a:srgbClr val="000000"/>
                  </a:solidFill>
                  <a:latin typeface="Barlow Light Bold"/>
                  <a:hlinkClick r:id="rId4" tooltip="https://www.nemsqa.org/nemsqa-measures"/>
                </a:rPr>
                <a:t>https://www.nemsqa.org/nemsqa-measures</a:t>
              </a:r>
            </a:p>
            <a:p>
              <a:pPr>
                <a:lnSpc>
                  <a:spcPts val="4549"/>
                </a:lnSpc>
              </a:pPr>
              <a:endParaRPr lang="en-US" sz="3499" u="sng" dirty="0">
                <a:solidFill>
                  <a:srgbClr val="000000"/>
                </a:solidFill>
                <a:latin typeface="Barlow Light Bold"/>
                <a:hlinkClick r:id="rId4" tooltip="https://www.nemsqa.org/nemsqa-measures"/>
              </a:endParaRPr>
            </a:p>
          </p:txBody>
        </p:sp>
        <p:sp>
          <p:nvSpPr>
            <p:cNvPr id="10" name="TextBox 10"/>
            <p:cNvSpPr txBox="1"/>
            <p:nvPr/>
          </p:nvSpPr>
          <p:spPr>
            <a:xfrm>
              <a:off x="-249481" y="-1701890"/>
              <a:ext cx="868109" cy="665833"/>
            </a:xfrm>
            <a:prstGeom prst="rect">
              <a:avLst/>
            </a:prstGeom>
          </p:spPr>
          <p:txBody>
            <a:bodyPr lIns="0" tIns="0" rIns="0" bIns="0" rtlCol="0" anchor="t">
              <a:spAutoFit/>
            </a:bodyPr>
            <a:lstStyle/>
            <a:p>
              <a:pPr>
                <a:lnSpc>
                  <a:spcPts val="4160"/>
                </a:lnSpc>
              </a:pPr>
              <a:r>
                <a:rPr lang="en-US" sz="3200" dirty="0">
                  <a:solidFill>
                    <a:srgbClr val="000000"/>
                  </a:solidFill>
                  <a:latin typeface="Barlow Medium"/>
                </a:rPr>
                <a:t>02</a:t>
              </a:r>
            </a:p>
          </p:txBody>
        </p:sp>
      </p:grpSp>
      <p:sp>
        <p:nvSpPr>
          <p:cNvPr id="11" name="TextBox 10">
            <a:extLst>
              <a:ext uri="{FF2B5EF4-FFF2-40B4-BE49-F238E27FC236}">
                <a16:creationId xmlns:a16="http://schemas.microsoft.com/office/drawing/2014/main" id="{E33E0F80-022E-0EF3-3729-3AE1E02BFAD8}"/>
              </a:ext>
            </a:extLst>
          </p:cNvPr>
          <p:cNvSpPr txBox="1"/>
          <p:nvPr/>
        </p:nvSpPr>
        <p:spPr>
          <a:xfrm>
            <a:off x="9428056" y="7543953"/>
            <a:ext cx="651082" cy="646331"/>
          </a:xfrm>
          <a:prstGeom prst="rect">
            <a:avLst/>
          </a:prstGeom>
          <a:noFill/>
        </p:spPr>
        <p:txBody>
          <a:bodyPr wrap="square" rtlCol="0">
            <a:spAutoFit/>
          </a:bodyPr>
          <a:lstStyle/>
          <a:p>
            <a:r>
              <a:rPr lang="en-US" sz="3600" dirty="0"/>
              <a:t>04</a:t>
            </a:r>
          </a:p>
        </p:txBody>
      </p:sp>
      <p:sp>
        <p:nvSpPr>
          <p:cNvPr id="12" name="TextBox 9">
            <a:extLst>
              <a:ext uri="{FF2B5EF4-FFF2-40B4-BE49-F238E27FC236}">
                <a16:creationId xmlns:a16="http://schemas.microsoft.com/office/drawing/2014/main" id="{FBAB1A06-2A7E-E2AF-A611-7C665C13777F}"/>
              </a:ext>
            </a:extLst>
          </p:cNvPr>
          <p:cNvSpPr txBox="1"/>
          <p:nvPr/>
        </p:nvSpPr>
        <p:spPr>
          <a:xfrm>
            <a:off x="10549725" y="7543953"/>
            <a:ext cx="6531381" cy="1099660"/>
          </a:xfrm>
          <a:prstGeom prst="rect">
            <a:avLst/>
          </a:prstGeom>
        </p:spPr>
        <p:txBody>
          <a:bodyPr wrap="square" lIns="0" tIns="0" rIns="0" bIns="0" rtlCol="0" anchor="t">
            <a:spAutoFit/>
          </a:bodyPr>
          <a:lstStyle/>
          <a:p>
            <a:pPr>
              <a:lnSpc>
                <a:spcPts val="4549"/>
              </a:lnSpc>
            </a:pPr>
            <a:r>
              <a:rPr lang="en-US" sz="3499" dirty="0">
                <a:solidFill>
                  <a:srgbClr val="000000"/>
                </a:solidFill>
                <a:latin typeface="Barlow Light Bold"/>
              </a:rPr>
              <a:t>ESO EHR </a:t>
            </a:r>
          </a:p>
          <a:p>
            <a:pPr>
              <a:lnSpc>
                <a:spcPts val="4549"/>
              </a:lnSpc>
            </a:pPr>
            <a:endParaRPr lang="en-US" sz="3499" u="sng" dirty="0">
              <a:solidFill>
                <a:srgbClr val="000000"/>
              </a:solidFill>
              <a:latin typeface="Barlow Light Bold"/>
              <a:hlinkClick r:id="rId4" tooltip="https://www.nemsqa.org/nemsqa-measures"/>
            </a:endParaRPr>
          </a:p>
        </p:txBody>
      </p:sp>
      <p:sp>
        <p:nvSpPr>
          <p:cNvPr id="13" name="TextBox 12">
            <a:extLst>
              <a:ext uri="{FF2B5EF4-FFF2-40B4-BE49-F238E27FC236}">
                <a16:creationId xmlns:a16="http://schemas.microsoft.com/office/drawing/2014/main" id="{B41FA2B0-7BFB-1552-6281-4B5E06975AA1}"/>
              </a:ext>
            </a:extLst>
          </p:cNvPr>
          <p:cNvSpPr txBox="1"/>
          <p:nvPr/>
        </p:nvSpPr>
        <p:spPr>
          <a:xfrm rot="10800000" flipV="1">
            <a:off x="9566478" y="8881350"/>
            <a:ext cx="1025321" cy="646331"/>
          </a:xfrm>
          <a:prstGeom prst="rect">
            <a:avLst/>
          </a:prstGeom>
          <a:noFill/>
        </p:spPr>
        <p:txBody>
          <a:bodyPr wrap="square" rtlCol="0">
            <a:spAutoFit/>
          </a:bodyPr>
          <a:lstStyle/>
          <a:p>
            <a:r>
              <a:rPr lang="en-US" sz="3600" dirty="0"/>
              <a:t>05</a:t>
            </a:r>
          </a:p>
        </p:txBody>
      </p:sp>
      <p:sp>
        <p:nvSpPr>
          <p:cNvPr id="14" name="TextBox 9">
            <a:extLst>
              <a:ext uri="{FF2B5EF4-FFF2-40B4-BE49-F238E27FC236}">
                <a16:creationId xmlns:a16="http://schemas.microsoft.com/office/drawing/2014/main" id="{0692BF7E-7D11-71B8-9934-2954BDB99BE0}"/>
              </a:ext>
            </a:extLst>
          </p:cNvPr>
          <p:cNvSpPr txBox="1"/>
          <p:nvPr/>
        </p:nvSpPr>
        <p:spPr>
          <a:xfrm>
            <a:off x="10731932" y="8877300"/>
            <a:ext cx="5803468" cy="1676741"/>
          </a:xfrm>
          <a:prstGeom prst="rect">
            <a:avLst/>
          </a:prstGeom>
        </p:spPr>
        <p:txBody>
          <a:bodyPr wrap="square" lIns="0" tIns="0" rIns="0" bIns="0" rtlCol="0" anchor="t">
            <a:spAutoFit/>
          </a:bodyPr>
          <a:lstStyle/>
          <a:p>
            <a:pPr>
              <a:lnSpc>
                <a:spcPts val="4549"/>
              </a:lnSpc>
            </a:pPr>
            <a:r>
              <a:rPr lang="en-US" sz="3499" dirty="0">
                <a:solidFill>
                  <a:srgbClr val="000000"/>
                </a:solidFill>
                <a:latin typeface="Barlow Light Bold"/>
              </a:rPr>
              <a:t>Image Trend Elite</a:t>
            </a:r>
          </a:p>
          <a:p>
            <a:pPr>
              <a:lnSpc>
                <a:spcPts val="4549"/>
              </a:lnSpc>
            </a:pPr>
            <a:endParaRPr lang="en-US" sz="3499" dirty="0">
              <a:solidFill>
                <a:srgbClr val="000000"/>
              </a:solidFill>
              <a:latin typeface="Barlow Light Bold"/>
            </a:endParaRPr>
          </a:p>
          <a:p>
            <a:pPr>
              <a:lnSpc>
                <a:spcPts val="4549"/>
              </a:lnSpc>
            </a:pPr>
            <a:endParaRPr lang="en-US" sz="3499" u="sng" dirty="0">
              <a:solidFill>
                <a:srgbClr val="000000"/>
              </a:solidFill>
              <a:latin typeface="Barlow Light Bold"/>
              <a:hlinkClick r:id="rId4" tooltip="https://www.nemsqa.org/nemsqa-measures"/>
            </a:endParaRPr>
          </a:p>
        </p:txBody>
      </p:sp>
      <p:sp>
        <p:nvSpPr>
          <p:cNvPr id="15" name="TextBox 14">
            <a:extLst>
              <a:ext uri="{FF2B5EF4-FFF2-40B4-BE49-F238E27FC236}">
                <a16:creationId xmlns:a16="http://schemas.microsoft.com/office/drawing/2014/main" id="{24AF4017-5429-302D-9CB6-372C7C23132A}"/>
              </a:ext>
            </a:extLst>
          </p:cNvPr>
          <p:cNvSpPr txBox="1"/>
          <p:nvPr/>
        </p:nvSpPr>
        <p:spPr>
          <a:xfrm>
            <a:off x="9416710" y="5438909"/>
            <a:ext cx="868456" cy="646331"/>
          </a:xfrm>
          <a:prstGeom prst="rect">
            <a:avLst/>
          </a:prstGeom>
          <a:noFill/>
        </p:spPr>
        <p:txBody>
          <a:bodyPr wrap="square" rtlCol="0">
            <a:spAutoFit/>
          </a:bodyPr>
          <a:lstStyle/>
          <a:p>
            <a:r>
              <a:rPr lang="en-US" sz="3600" dirty="0"/>
              <a:t>03</a:t>
            </a:r>
          </a:p>
        </p:txBody>
      </p:sp>
      <p:sp>
        <p:nvSpPr>
          <p:cNvPr id="16" name="TextBox 9">
            <a:extLst>
              <a:ext uri="{FF2B5EF4-FFF2-40B4-BE49-F238E27FC236}">
                <a16:creationId xmlns:a16="http://schemas.microsoft.com/office/drawing/2014/main" id="{1210854D-4E16-06B9-F7DA-2C2376CE6D11}"/>
              </a:ext>
            </a:extLst>
          </p:cNvPr>
          <p:cNvSpPr txBox="1"/>
          <p:nvPr/>
        </p:nvSpPr>
        <p:spPr>
          <a:xfrm>
            <a:off x="10549725" y="5466554"/>
            <a:ext cx="6527367" cy="1676741"/>
          </a:xfrm>
          <a:prstGeom prst="rect">
            <a:avLst/>
          </a:prstGeom>
        </p:spPr>
        <p:txBody>
          <a:bodyPr lIns="0" tIns="0" rIns="0" bIns="0" rtlCol="0" anchor="t">
            <a:spAutoFit/>
          </a:bodyPr>
          <a:lstStyle/>
          <a:p>
            <a:pPr>
              <a:lnSpc>
                <a:spcPts val="4549"/>
              </a:lnSpc>
            </a:pPr>
            <a:r>
              <a:rPr lang="en-US" sz="3499" dirty="0">
                <a:solidFill>
                  <a:srgbClr val="000000"/>
                </a:solidFill>
                <a:latin typeface="Barlow Light Bold"/>
              </a:rPr>
              <a:t>Joint Statement on Lights and Sirens Vehicle Operations</a:t>
            </a:r>
          </a:p>
          <a:p>
            <a:pPr>
              <a:lnSpc>
                <a:spcPts val="4549"/>
              </a:lnSpc>
            </a:pPr>
            <a:r>
              <a:rPr lang="en-US" sz="3499" dirty="0">
                <a:solidFill>
                  <a:srgbClr val="000000"/>
                </a:solidFill>
                <a:latin typeface="Barlow Light Bold"/>
                <a:hlinkClick r:id="rId5" action="ppaction://hlinkfile"/>
              </a:rPr>
              <a:t>NAEMSP.org</a:t>
            </a:r>
            <a:endParaRPr lang="en-US" sz="3499" dirty="0">
              <a:solidFill>
                <a:srgbClr val="000000"/>
              </a:solidFill>
              <a:latin typeface="Barlow Light 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57400" y="1671939"/>
            <a:ext cx="5511784" cy="1239808"/>
            <a:chOff x="0" y="-38100"/>
            <a:chExt cx="7349046" cy="1653078"/>
          </a:xfrm>
        </p:grpSpPr>
        <p:sp>
          <p:nvSpPr>
            <p:cNvPr id="3" name="TextBox 3"/>
            <p:cNvSpPr txBox="1"/>
            <p:nvPr/>
          </p:nvSpPr>
          <p:spPr>
            <a:xfrm>
              <a:off x="0" y="966938"/>
              <a:ext cx="7349046" cy="648040"/>
            </a:xfrm>
            <a:prstGeom prst="rect">
              <a:avLst/>
            </a:prstGeom>
          </p:spPr>
          <p:txBody>
            <a:bodyPr lIns="0" tIns="0" rIns="0" bIns="0" rtlCol="0" anchor="t">
              <a:spAutoFit/>
            </a:bodyPr>
            <a:lstStyle/>
            <a:p>
              <a:pPr>
                <a:lnSpc>
                  <a:spcPts val="4159"/>
                </a:lnSpc>
              </a:pPr>
              <a:r>
                <a:rPr lang="en-US" sz="3199" dirty="0">
                  <a:solidFill>
                    <a:srgbClr val="000000"/>
                  </a:solidFill>
                  <a:latin typeface="Barlow Light"/>
                </a:rPr>
                <a:t>Michigan EMS data flow</a:t>
              </a:r>
            </a:p>
          </p:txBody>
        </p:sp>
        <p:sp>
          <p:nvSpPr>
            <p:cNvPr id="4" name="TextBox 4"/>
            <p:cNvSpPr txBox="1"/>
            <p:nvPr/>
          </p:nvSpPr>
          <p:spPr>
            <a:xfrm>
              <a:off x="0" y="-38100"/>
              <a:ext cx="7349046" cy="764540"/>
            </a:xfrm>
            <a:prstGeom prst="rect">
              <a:avLst/>
            </a:prstGeom>
          </p:spPr>
          <p:txBody>
            <a:bodyPr lIns="0" tIns="0" rIns="0" bIns="0" rtlCol="0" anchor="t">
              <a:spAutoFit/>
            </a:bodyPr>
            <a:lstStyle/>
            <a:p>
              <a:pPr>
                <a:lnSpc>
                  <a:spcPts val="4679"/>
                </a:lnSpc>
              </a:pPr>
              <a:r>
                <a:rPr lang="en-US" sz="3599">
                  <a:solidFill>
                    <a:srgbClr val="000000"/>
                  </a:solidFill>
                  <a:latin typeface="Barlow Medium"/>
                </a:rPr>
                <a:t>The First Objective</a:t>
              </a:r>
            </a:p>
          </p:txBody>
        </p:sp>
      </p:grpSp>
      <p:grpSp>
        <p:nvGrpSpPr>
          <p:cNvPr id="5" name="Group 5"/>
          <p:cNvGrpSpPr/>
          <p:nvPr/>
        </p:nvGrpSpPr>
        <p:grpSpPr>
          <a:xfrm>
            <a:off x="6534679" y="4106635"/>
            <a:ext cx="5212389" cy="2317027"/>
            <a:chOff x="0" y="-38100"/>
            <a:chExt cx="6949852" cy="3089371"/>
          </a:xfrm>
        </p:grpSpPr>
        <p:sp>
          <p:nvSpPr>
            <p:cNvPr id="6" name="TextBox 6"/>
            <p:cNvSpPr txBox="1"/>
            <p:nvPr/>
          </p:nvSpPr>
          <p:spPr>
            <a:xfrm>
              <a:off x="0" y="966939"/>
              <a:ext cx="6949852" cy="2084332"/>
            </a:xfrm>
            <a:prstGeom prst="rect">
              <a:avLst/>
            </a:prstGeom>
          </p:spPr>
          <p:txBody>
            <a:bodyPr lIns="0" tIns="0" rIns="0" bIns="0" rtlCol="0" anchor="t">
              <a:spAutoFit/>
            </a:bodyPr>
            <a:lstStyle/>
            <a:p>
              <a:pPr>
                <a:lnSpc>
                  <a:spcPts val="4159"/>
                </a:lnSpc>
              </a:pPr>
              <a:r>
                <a:rPr lang="en-US" sz="3199" dirty="0">
                  <a:solidFill>
                    <a:srgbClr val="000000"/>
                  </a:solidFill>
                  <a:latin typeface="Barlow Light"/>
                </a:rPr>
                <a:t>Understand the next 3 measures: Safety 01, Safety 02, Pediatrics 03</a:t>
              </a:r>
            </a:p>
          </p:txBody>
        </p:sp>
        <p:sp>
          <p:nvSpPr>
            <p:cNvPr id="7" name="TextBox 7"/>
            <p:cNvSpPr txBox="1"/>
            <p:nvPr/>
          </p:nvSpPr>
          <p:spPr>
            <a:xfrm>
              <a:off x="0" y="-38100"/>
              <a:ext cx="6949852" cy="764540"/>
            </a:xfrm>
            <a:prstGeom prst="rect">
              <a:avLst/>
            </a:prstGeom>
          </p:spPr>
          <p:txBody>
            <a:bodyPr lIns="0" tIns="0" rIns="0" bIns="0" rtlCol="0" anchor="t">
              <a:spAutoFit/>
            </a:bodyPr>
            <a:lstStyle/>
            <a:p>
              <a:pPr>
                <a:lnSpc>
                  <a:spcPts val="4679"/>
                </a:lnSpc>
              </a:pPr>
              <a:r>
                <a:rPr lang="en-US" sz="3599">
                  <a:solidFill>
                    <a:srgbClr val="000000"/>
                  </a:solidFill>
                  <a:latin typeface="Barlow Medium"/>
                </a:rPr>
                <a:t>The Second Objective</a:t>
              </a:r>
            </a:p>
          </p:txBody>
        </p:sp>
      </p:grpSp>
      <p:grpSp>
        <p:nvGrpSpPr>
          <p:cNvPr id="8" name="Group 8"/>
          <p:cNvGrpSpPr/>
          <p:nvPr/>
        </p:nvGrpSpPr>
        <p:grpSpPr>
          <a:xfrm>
            <a:off x="10712562" y="7250573"/>
            <a:ext cx="5574792" cy="1778418"/>
            <a:chOff x="0" y="-38100"/>
            <a:chExt cx="7433056" cy="2371225"/>
          </a:xfrm>
        </p:grpSpPr>
        <p:sp>
          <p:nvSpPr>
            <p:cNvPr id="9" name="TextBox 9"/>
            <p:cNvSpPr txBox="1"/>
            <p:nvPr/>
          </p:nvSpPr>
          <p:spPr>
            <a:xfrm>
              <a:off x="0" y="966939"/>
              <a:ext cx="7433056" cy="1366186"/>
            </a:xfrm>
            <a:prstGeom prst="rect">
              <a:avLst/>
            </a:prstGeom>
          </p:spPr>
          <p:txBody>
            <a:bodyPr lIns="0" tIns="0" rIns="0" bIns="0" rtlCol="0" anchor="t">
              <a:spAutoFit/>
            </a:bodyPr>
            <a:lstStyle/>
            <a:p>
              <a:pPr>
                <a:lnSpc>
                  <a:spcPts val="4159"/>
                </a:lnSpc>
              </a:pPr>
              <a:r>
                <a:rPr lang="en-US" sz="3199" dirty="0">
                  <a:solidFill>
                    <a:srgbClr val="000000"/>
                  </a:solidFill>
                  <a:latin typeface="Barlow Light"/>
                </a:rPr>
                <a:t>Review and discuss EMS raw data.</a:t>
              </a:r>
            </a:p>
          </p:txBody>
        </p:sp>
        <p:sp>
          <p:nvSpPr>
            <p:cNvPr id="10" name="TextBox 10"/>
            <p:cNvSpPr txBox="1"/>
            <p:nvPr/>
          </p:nvSpPr>
          <p:spPr>
            <a:xfrm>
              <a:off x="0" y="-38100"/>
              <a:ext cx="7433056" cy="764540"/>
            </a:xfrm>
            <a:prstGeom prst="rect">
              <a:avLst/>
            </a:prstGeom>
          </p:spPr>
          <p:txBody>
            <a:bodyPr lIns="0" tIns="0" rIns="0" bIns="0" rtlCol="0" anchor="t">
              <a:spAutoFit/>
            </a:bodyPr>
            <a:lstStyle/>
            <a:p>
              <a:pPr>
                <a:lnSpc>
                  <a:spcPts val="4679"/>
                </a:lnSpc>
              </a:pPr>
              <a:r>
                <a:rPr lang="en-US" sz="3599">
                  <a:solidFill>
                    <a:srgbClr val="000000"/>
                  </a:solidFill>
                  <a:latin typeface="Barlow Medium"/>
                </a:rPr>
                <a:t>The Third Objective</a:t>
              </a:r>
            </a:p>
          </p:txBody>
        </p:sp>
      </p:grpSp>
      <p:sp>
        <p:nvSpPr>
          <p:cNvPr id="11" name="TextBox 11"/>
          <p:cNvSpPr txBox="1"/>
          <p:nvPr/>
        </p:nvSpPr>
        <p:spPr>
          <a:xfrm>
            <a:off x="10353884" y="1019175"/>
            <a:ext cx="6905416" cy="1462087"/>
          </a:xfrm>
          <a:prstGeom prst="rect">
            <a:avLst/>
          </a:prstGeom>
        </p:spPr>
        <p:txBody>
          <a:bodyPr lIns="0" tIns="0" rIns="0" bIns="0" rtlCol="0" anchor="t">
            <a:spAutoFit/>
          </a:bodyPr>
          <a:lstStyle/>
          <a:p>
            <a:pPr algn="r">
              <a:lnSpc>
                <a:spcPts val="11519"/>
              </a:lnSpc>
            </a:pPr>
            <a:r>
              <a:rPr lang="en-US" sz="9600">
                <a:solidFill>
                  <a:srgbClr val="000000"/>
                </a:solidFill>
                <a:latin typeface="Barlow Medium"/>
              </a:rPr>
              <a:t>Objectives</a:t>
            </a:r>
          </a:p>
        </p:txBody>
      </p:sp>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058626" y="7401434"/>
            <a:ext cx="455517" cy="344536"/>
          </a:xfrm>
          <a:prstGeom prst="rect">
            <a:avLst/>
          </a:prstGeom>
        </p:spPr>
      </p:pic>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58177" y="1754981"/>
            <a:ext cx="467302" cy="379789"/>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733372" y="4242049"/>
            <a:ext cx="455517" cy="34453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6012" b="6012"/>
          <a:stretch>
            <a:fillRect/>
          </a:stretch>
        </p:blipFill>
        <p:spPr>
          <a:xfrm>
            <a:off x="0" y="0"/>
            <a:ext cx="18288000" cy="6898072"/>
          </a:xfrm>
          <a:prstGeom prst="rect">
            <a:avLst/>
          </a:prstGeom>
        </p:spPr>
      </p:pic>
      <p:sp>
        <p:nvSpPr>
          <p:cNvPr id="3" name="AutoShape 3"/>
          <p:cNvSpPr/>
          <p:nvPr/>
        </p:nvSpPr>
        <p:spPr>
          <a:xfrm>
            <a:off x="9144000" y="6898072"/>
            <a:ext cx="9144000" cy="3388928"/>
          </a:xfrm>
          <a:prstGeom prst="rect">
            <a:avLst/>
          </a:prstGeom>
          <a:solidFill>
            <a:srgbClr val="3E6913"/>
          </a:solidFill>
        </p:spPr>
      </p:sp>
      <p:sp>
        <p:nvSpPr>
          <p:cNvPr id="4" name="TextBox 4"/>
          <p:cNvSpPr txBox="1"/>
          <p:nvPr/>
        </p:nvSpPr>
        <p:spPr>
          <a:xfrm>
            <a:off x="10841516" y="8322344"/>
            <a:ext cx="6527368" cy="511810"/>
          </a:xfrm>
          <a:prstGeom prst="rect">
            <a:avLst/>
          </a:prstGeom>
        </p:spPr>
        <p:txBody>
          <a:bodyPr lIns="0" tIns="0" rIns="0" bIns="0" rtlCol="0" anchor="t">
            <a:spAutoFit/>
          </a:bodyPr>
          <a:lstStyle/>
          <a:p>
            <a:pPr>
              <a:lnSpc>
                <a:spcPts val="4160"/>
              </a:lnSpc>
            </a:pPr>
            <a:r>
              <a:rPr lang="en-US" sz="3200">
                <a:solidFill>
                  <a:srgbClr val="FFFFFF"/>
                </a:solidFill>
                <a:latin typeface="Barlow Light"/>
              </a:rPr>
              <a:t>Do you have any questions for us?</a:t>
            </a:r>
          </a:p>
        </p:txBody>
      </p:sp>
      <p:sp>
        <p:nvSpPr>
          <p:cNvPr id="5" name="TextBox 5"/>
          <p:cNvSpPr txBox="1"/>
          <p:nvPr/>
        </p:nvSpPr>
        <p:spPr>
          <a:xfrm>
            <a:off x="1234955" y="7852761"/>
            <a:ext cx="6527368" cy="1462087"/>
          </a:xfrm>
          <a:prstGeom prst="rect">
            <a:avLst/>
          </a:prstGeom>
        </p:spPr>
        <p:txBody>
          <a:bodyPr lIns="0" tIns="0" rIns="0" bIns="0" rtlCol="0" anchor="t">
            <a:spAutoFit/>
          </a:bodyPr>
          <a:lstStyle/>
          <a:p>
            <a:pPr algn="just">
              <a:lnSpc>
                <a:spcPts val="11519"/>
              </a:lnSpc>
            </a:pPr>
            <a:r>
              <a:rPr lang="en-US" sz="9600">
                <a:solidFill>
                  <a:srgbClr val="000000"/>
                </a:solidFill>
                <a:latin typeface="Barlow Medium"/>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E691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6666" r="16666"/>
          <a:stretch>
            <a:fillRect/>
          </a:stretch>
        </p:blipFill>
        <p:spPr>
          <a:xfrm>
            <a:off x="0" y="0"/>
            <a:ext cx="9144000" cy="10287000"/>
          </a:xfrm>
          <a:prstGeom prst="rect">
            <a:avLst/>
          </a:prstGeom>
        </p:spPr>
      </p:pic>
      <p:grpSp>
        <p:nvGrpSpPr>
          <p:cNvPr id="3" name="Group 3"/>
          <p:cNvGrpSpPr/>
          <p:nvPr/>
        </p:nvGrpSpPr>
        <p:grpSpPr>
          <a:xfrm>
            <a:off x="9894358" y="301879"/>
            <a:ext cx="6639597" cy="2238780"/>
            <a:chOff x="0" y="0"/>
            <a:chExt cx="8852796" cy="2985040"/>
          </a:xfrm>
        </p:grpSpPr>
        <p:sp>
          <p:nvSpPr>
            <p:cNvPr id="4" name="TextBox 4"/>
            <p:cNvSpPr txBox="1"/>
            <p:nvPr/>
          </p:nvSpPr>
          <p:spPr>
            <a:xfrm>
              <a:off x="0" y="2177186"/>
              <a:ext cx="8852796" cy="807854"/>
            </a:xfrm>
            <a:prstGeom prst="rect">
              <a:avLst/>
            </a:prstGeom>
          </p:spPr>
          <p:txBody>
            <a:bodyPr lIns="0" tIns="0" rIns="0" bIns="0" rtlCol="0" anchor="t">
              <a:spAutoFit/>
            </a:bodyPr>
            <a:lstStyle/>
            <a:p>
              <a:pPr>
                <a:lnSpc>
                  <a:spcPts val="4922"/>
                </a:lnSpc>
              </a:pPr>
              <a:endParaRPr/>
            </a:p>
          </p:txBody>
        </p:sp>
        <p:sp>
          <p:nvSpPr>
            <p:cNvPr id="5" name="TextBox 5"/>
            <p:cNvSpPr txBox="1"/>
            <p:nvPr/>
          </p:nvSpPr>
          <p:spPr>
            <a:xfrm>
              <a:off x="0" y="0"/>
              <a:ext cx="8852796" cy="1752600"/>
            </a:xfrm>
            <a:prstGeom prst="rect">
              <a:avLst/>
            </a:prstGeom>
          </p:spPr>
          <p:txBody>
            <a:bodyPr lIns="0" tIns="0" rIns="0" bIns="0" rtlCol="0" anchor="t">
              <a:spAutoFit/>
            </a:bodyPr>
            <a:lstStyle/>
            <a:p>
              <a:pPr algn="ctr">
                <a:lnSpc>
                  <a:spcPts val="10385"/>
                </a:lnSpc>
              </a:pPr>
              <a:r>
                <a:rPr lang="en-US" sz="8654">
                  <a:solidFill>
                    <a:srgbClr val="FFFFFF"/>
                  </a:solidFill>
                  <a:latin typeface="Barlow Medium"/>
                </a:rPr>
                <a:t>Data Flow</a:t>
              </a:r>
            </a:p>
          </p:txBody>
        </p:sp>
      </p:grpSp>
      <p:sp>
        <p:nvSpPr>
          <p:cNvPr id="6" name="TextBox 6"/>
          <p:cNvSpPr txBox="1"/>
          <p:nvPr/>
        </p:nvSpPr>
        <p:spPr>
          <a:xfrm>
            <a:off x="9894358" y="1867190"/>
            <a:ext cx="7838499" cy="8097181"/>
          </a:xfrm>
          <a:prstGeom prst="rect">
            <a:avLst/>
          </a:prstGeom>
        </p:spPr>
        <p:txBody>
          <a:bodyPr lIns="0" tIns="0" rIns="0" bIns="0" rtlCol="0" anchor="t">
            <a:spAutoFit/>
          </a:bodyPr>
          <a:lstStyle/>
          <a:p>
            <a:pPr algn="ctr">
              <a:lnSpc>
                <a:spcPts val="3804"/>
              </a:lnSpc>
              <a:spcBef>
                <a:spcPct val="0"/>
              </a:spcBef>
            </a:pPr>
            <a:r>
              <a:rPr lang="en-US" sz="2926">
                <a:solidFill>
                  <a:srgbClr val="FFFFFF"/>
                </a:solidFill>
                <a:latin typeface="Barlow Light"/>
              </a:rPr>
              <a:t>States and software companies create products that are used to send and receive EMS data in the proper XML format from agencies to states, then on to the National EMS Database.</a:t>
            </a:r>
          </a:p>
          <a:p>
            <a:pPr algn="ctr">
              <a:lnSpc>
                <a:spcPts val="3804"/>
              </a:lnSpc>
              <a:spcBef>
                <a:spcPct val="0"/>
              </a:spcBef>
            </a:pPr>
            <a:endParaRPr lang="en-US" sz="2926">
              <a:solidFill>
                <a:srgbClr val="FFFFFF"/>
              </a:solidFill>
              <a:latin typeface="Barlow Light"/>
            </a:endParaRPr>
          </a:p>
          <a:p>
            <a:pPr marL="631867" lvl="1" indent="-315933" algn="ctr">
              <a:lnSpc>
                <a:spcPts val="3804"/>
              </a:lnSpc>
              <a:spcBef>
                <a:spcPct val="0"/>
              </a:spcBef>
              <a:buFont typeface="Arial"/>
              <a:buChar char="•"/>
            </a:pPr>
            <a:r>
              <a:rPr lang="en-US" sz="2926">
                <a:solidFill>
                  <a:srgbClr val="FFFFFF"/>
                </a:solidFill>
                <a:latin typeface="Barlow Light"/>
              </a:rPr>
              <a:t>Local Agencies select elements according to their needs—keeping the national elements AND state elements as part of their selected elements.</a:t>
            </a:r>
          </a:p>
          <a:p>
            <a:pPr algn="ctr">
              <a:lnSpc>
                <a:spcPts val="3804"/>
              </a:lnSpc>
              <a:spcBef>
                <a:spcPct val="0"/>
              </a:spcBef>
            </a:pPr>
            <a:endParaRPr lang="en-US" sz="2926">
              <a:solidFill>
                <a:srgbClr val="FFFFFF"/>
              </a:solidFill>
              <a:latin typeface="Barlow Light"/>
            </a:endParaRPr>
          </a:p>
          <a:p>
            <a:pPr algn="ctr">
              <a:lnSpc>
                <a:spcPts val="3804"/>
              </a:lnSpc>
              <a:spcBef>
                <a:spcPct val="0"/>
              </a:spcBef>
            </a:pPr>
            <a:r>
              <a:rPr lang="en-US" sz="2926">
                <a:solidFill>
                  <a:srgbClr val="FFFFFF"/>
                </a:solidFill>
                <a:latin typeface="Barlow Light"/>
              </a:rPr>
              <a:t>2. States select elements from the NEMSIS Dataset according to their needs—keeping the national elements as part of their selection.</a:t>
            </a:r>
          </a:p>
          <a:p>
            <a:pPr algn="ctr">
              <a:lnSpc>
                <a:spcPts val="3804"/>
              </a:lnSpc>
              <a:spcBef>
                <a:spcPct val="0"/>
              </a:spcBef>
            </a:pPr>
            <a:endParaRPr lang="en-US" sz="2926">
              <a:solidFill>
                <a:srgbClr val="FFFFFF"/>
              </a:solidFill>
              <a:latin typeface="Barlow Light"/>
            </a:endParaRPr>
          </a:p>
          <a:p>
            <a:pPr algn="ctr">
              <a:lnSpc>
                <a:spcPts val="3804"/>
              </a:lnSpc>
              <a:spcBef>
                <a:spcPct val="0"/>
              </a:spcBef>
            </a:pPr>
            <a:r>
              <a:rPr lang="en-US" sz="2926">
                <a:solidFill>
                  <a:srgbClr val="FFFFFF"/>
                </a:solidFill>
                <a:latin typeface="Barlow Light"/>
              </a:rPr>
              <a:t>3. The national elements are transmitted to the NEMSIS TAC to populate the National EMS Dataset.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3"/>
          <p:cNvSpPr txBox="1"/>
          <p:nvPr/>
        </p:nvSpPr>
        <p:spPr>
          <a:xfrm>
            <a:off x="1257300" y="1445815"/>
            <a:ext cx="5241543" cy="7395369"/>
          </a:xfrm>
          <a:prstGeom prst="rect">
            <a:avLst/>
          </a:prstGeom>
        </p:spPr>
        <p:txBody>
          <a:bodyPr vert="horz" lIns="91440" tIns="45720" rIns="91440" bIns="45720" rtlCol="0" anchor="ctr">
            <a:normAutofit/>
          </a:bodyPr>
          <a:lstStyle/>
          <a:p>
            <a:pPr algn="r">
              <a:lnSpc>
                <a:spcPct val="90000"/>
              </a:lnSpc>
              <a:spcBef>
                <a:spcPct val="0"/>
              </a:spcBef>
              <a:spcAft>
                <a:spcPts val="600"/>
              </a:spcAft>
            </a:pPr>
            <a:r>
              <a:rPr lang="en-US" sz="4400" kern="1200" dirty="0">
                <a:solidFill>
                  <a:schemeClr val="tx1"/>
                </a:solidFill>
                <a:latin typeface="+mj-lt"/>
                <a:ea typeface="+mj-ea"/>
                <a:cs typeface="+mj-cs"/>
              </a:rPr>
              <a:t>Learning Session 3 NEMSQA Measures </a:t>
            </a: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81444" y="3086100"/>
            <a:ext cx="0" cy="41148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4"/>
          <p:cNvSpPr txBox="1"/>
          <p:nvPr/>
        </p:nvSpPr>
        <p:spPr>
          <a:xfrm>
            <a:off x="7476078" y="1790700"/>
            <a:ext cx="9639280" cy="8955484"/>
          </a:xfrm>
          <a:prstGeom prst="rect">
            <a:avLst/>
          </a:prstGeom>
        </p:spPr>
        <p:txBody>
          <a:bodyPr vert="horz" lIns="91440" tIns="45720" rIns="91440" bIns="45720" rtlCol="0" anchor="ctr">
            <a:normAutofit lnSpcReduction="10000"/>
          </a:bodyPr>
          <a:lstStyle/>
          <a:p>
            <a:pPr marL="48259">
              <a:lnSpc>
                <a:spcPct val="90000"/>
              </a:lnSpc>
              <a:spcAft>
                <a:spcPts val="600"/>
              </a:spcAft>
            </a:pPr>
            <a:r>
              <a:rPr lang="en-US" sz="2800" b="1" u="sng" dirty="0"/>
              <a:t>Pediatrics 03 measure criteria</a:t>
            </a:r>
          </a:p>
          <a:p>
            <a:pPr marL="138429" lvl="1">
              <a:lnSpc>
                <a:spcPct val="90000"/>
              </a:lnSpc>
              <a:spcAft>
                <a:spcPts val="600"/>
              </a:spcAft>
            </a:pPr>
            <a:r>
              <a:rPr lang="en-US" sz="2400" b="0" i="1" dirty="0">
                <a:effectLst/>
                <a:latin typeface="+mj-lt"/>
              </a:rPr>
              <a:t>Percentage of EMS responses originating from a 911, intercept, or mutual aid request for patients less than 18 years of age who received a medication and had a documented weight in kilograms or length-based weight estimate documented during the EMS response.</a:t>
            </a:r>
            <a:endParaRPr lang="en-US" sz="2400" i="1" dirty="0">
              <a:latin typeface="+mj-lt"/>
            </a:endParaRPr>
          </a:p>
          <a:p>
            <a:pPr marL="367029" lvl="1"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Numerator/Denominator (refer to NEMSQA definitions)</a:t>
            </a:r>
          </a:p>
          <a:p>
            <a:pPr indent="-228600">
              <a:lnSpc>
                <a:spcPct val="90000"/>
              </a:lnSpc>
              <a:spcAft>
                <a:spcPts val="600"/>
              </a:spcAft>
              <a:buFont typeface="Arial" panose="020B0604020202020204" pitchFamily="34" charset="0"/>
              <a:buChar char="•"/>
            </a:pPr>
            <a:r>
              <a:rPr lang="en-US" sz="2400" dirty="0"/>
              <a:t>NEMSIS documentation area: </a:t>
            </a:r>
            <a:r>
              <a:rPr lang="en-US" sz="2400" dirty="0">
                <a:solidFill>
                  <a:schemeClr val="accent3"/>
                </a:solidFill>
              </a:rPr>
              <a:t>exam</a:t>
            </a:r>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800" dirty="0"/>
              <a:t> </a:t>
            </a:r>
            <a:r>
              <a:rPr lang="en-US" sz="2800" b="1" u="sng" dirty="0"/>
              <a:t>Safety 01 measure criteria</a:t>
            </a:r>
            <a:r>
              <a:rPr lang="en-US" sz="2800" b="1" i="0" u="sng" dirty="0">
                <a:effectLst/>
              </a:rPr>
              <a:t> </a:t>
            </a:r>
            <a:endParaRPr lang="en-US" sz="2800" b="1" u="sng" dirty="0"/>
          </a:p>
          <a:p>
            <a:pPr marL="138429" lvl="1">
              <a:lnSpc>
                <a:spcPct val="90000"/>
              </a:lnSpc>
              <a:spcAft>
                <a:spcPts val="600"/>
              </a:spcAft>
            </a:pPr>
            <a:r>
              <a:rPr lang="en-US" sz="2400" b="0" i="1" dirty="0">
                <a:effectLst/>
                <a:latin typeface="+mj-lt"/>
              </a:rPr>
              <a:t>Percentage of EMS responses originating from a 911, intercept, or mutual aid request in which lights and sirens were not used during response.</a:t>
            </a:r>
            <a:endParaRPr lang="en-US" sz="2400" i="1" dirty="0">
              <a:latin typeface="+mj-lt"/>
            </a:endParaRPr>
          </a:p>
          <a:p>
            <a:pPr marL="138429" lvl="1">
              <a:lnSpc>
                <a:spcPct val="90000"/>
              </a:lnSpc>
              <a:spcAft>
                <a:spcPts val="600"/>
              </a:spcAft>
            </a:pPr>
            <a:endParaRPr lang="en-US" sz="2400" dirty="0"/>
          </a:p>
          <a:p>
            <a:pPr indent="-228600">
              <a:lnSpc>
                <a:spcPct val="90000"/>
              </a:lnSpc>
              <a:spcAft>
                <a:spcPts val="600"/>
              </a:spcAft>
              <a:buFont typeface="Arial" panose="020B0604020202020204" pitchFamily="34" charset="0"/>
              <a:buChar char="•"/>
            </a:pPr>
            <a:r>
              <a:rPr lang="en-US" sz="2400" dirty="0"/>
              <a:t>Numerator/Denominator</a:t>
            </a:r>
          </a:p>
          <a:p>
            <a:pPr indent="-228600">
              <a:lnSpc>
                <a:spcPct val="90000"/>
              </a:lnSpc>
              <a:spcAft>
                <a:spcPts val="600"/>
              </a:spcAft>
              <a:buFont typeface="Arial" panose="020B0604020202020204" pitchFamily="34" charset="0"/>
              <a:buChar char="•"/>
            </a:pPr>
            <a:r>
              <a:rPr lang="en-US" sz="2400" dirty="0"/>
              <a:t>NEMSIS documentation area: </a:t>
            </a:r>
            <a:r>
              <a:rPr lang="en-US" sz="2400" dirty="0">
                <a:solidFill>
                  <a:schemeClr val="accent3">
                    <a:lumMod val="75000"/>
                  </a:schemeClr>
                </a:solidFill>
              </a:rPr>
              <a:t>response</a:t>
            </a:r>
          </a:p>
          <a:p>
            <a:pPr>
              <a:lnSpc>
                <a:spcPct val="90000"/>
              </a:lnSpc>
              <a:spcAft>
                <a:spcPts val="600"/>
              </a:spcAft>
            </a:pPr>
            <a:endParaRPr lang="en-US" sz="2000" dirty="0"/>
          </a:p>
          <a:p>
            <a:pPr>
              <a:lnSpc>
                <a:spcPct val="90000"/>
              </a:lnSpc>
              <a:spcAft>
                <a:spcPts val="600"/>
              </a:spcAft>
            </a:pPr>
            <a:r>
              <a:rPr lang="en-US" sz="2800" b="1" dirty="0"/>
              <a:t> </a:t>
            </a:r>
            <a:r>
              <a:rPr lang="en-US" sz="2800" b="1" u="sng" dirty="0"/>
              <a:t>Safety 02 measure criteria</a:t>
            </a:r>
          </a:p>
          <a:p>
            <a:pPr marL="138429" lvl="1">
              <a:lnSpc>
                <a:spcPct val="90000"/>
              </a:lnSpc>
              <a:spcAft>
                <a:spcPts val="600"/>
              </a:spcAft>
            </a:pPr>
            <a:r>
              <a:rPr lang="en-US" sz="2400" b="0" i="1" dirty="0">
                <a:effectLst/>
              </a:rPr>
              <a:t>Percentage of EMS transports originating from a 911, intercept, or mutual aid request during which lights and sirens were not used during patient transport</a:t>
            </a:r>
            <a:r>
              <a:rPr lang="en-US" sz="2400" b="0" i="1" dirty="0">
                <a:effectLst/>
                <a:latin typeface="Helvetica Neue"/>
              </a:rPr>
              <a:t>.</a:t>
            </a:r>
            <a:endParaRPr lang="en-US" sz="2400" i="1" dirty="0"/>
          </a:p>
          <a:p>
            <a:pPr marL="138429" lvl="1">
              <a:lnSpc>
                <a:spcPct val="90000"/>
              </a:lnSpc>
              <a:spcAft>
                <a:spcPts val="600"/>
              </a:spcAft>
            </a:pPr>
            <a:endParaRPr lang="en-US" sz="2400" dirty="0"/>
          </a:p>
          <a:p>
            <a:pPr indent="-228600">
              <a:lnSpc>
                <a:spcPct val="90000"/>
              </a:lnSpc>
              <a:spcAft>
                <a:spcPts val="600"/>
              </a:spcAft>
              <a:buFont typeface="Arial" panose="020B0604020202020204" pitchFamily="34" charset="0"/>
              <a:buChar char="•"/>
            </a:pPr>
            <a:r>
              <a:rPr lang="en-US" sz="2400" dirty="0"/>
              <a:t>Numerator/Denominator</a:t>
            </a:r>
          </a:p>
          <a:p>
            <a:pPr indent="-228600">
              <a:lnSpc>
                <a:spcPct val="90000"/>
              </a:lnSpc>
              <a:spcAft>
                <a:spcPts val="600"/>
              </a:spcAft>
              <a:buFont typeface="Arial" panose="020B0604020202020204" pitchFamily="34" charset="0"/>
              <a:buChar char="•"/>
            </a:pPr>
            <a:r>
              <a:rPr lang="en-US" sz="2400" dirty="0"/>
              <a:t>NEMSIS documentation area: </a:t>
            </a:r>
            <a:r>
              <a:rPr lang="en-US" sz="2400" dirty="0">
                <a:solidFill>
                  <a:schemeClr val="accent3"/>
                </a:solidFill>
              </a:rPr>
              <a:t>disposition</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p:txBody>
      </p:sp>
    </p:spTree>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77628"/>
            <a:ext cx="18288000" cy="11048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2"/>
          <p:cNvSpPr txBox="1"/>
          <p:nvPr/>
        </p:nvSpPr>
        <p:spPr>
          <a:xfrm>
            <a:off x="834798" y="965200"/>
            <a:ext cx="16816387" cy="111725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800" kern="1200" dirty="0">
                <a:solidFill>
                  <a:schemeClr val="bg1"/>
                </a:solidFill>
                <a:latin typeface="+mj-lt"/>
                <a:ea typeface="+mj-ea"/>
                <a:cs typeface="+mj-cs"/>
              </a:rPr>
              <a:t>Your EMS Data</a:t>
            </a:r>
          </a:p>
        </p:txBody>
      </p:sp>
      <p:pic>
        <p:nvPicPr>
          <p:cNvPr id="11" name="Picture 10" descr="A screenshot of a computer&#10;&#10;Description automatically generated with low confidence">
            <a:extLst>
              <a:ext uri="{FF2B5EF4-FFF2-40B4-BE49-F238E27FC236}">
                <a16:creationId xmlns:a16="http://schemas.microsoft.com/office/drawing/2014/main" id="{69DCC1E4-4F87-0E23-8CB4-24CA1355CF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2094882"/>
            <a:ext cx="17373602" cy="7696817"/>
          </a:xfrm>
          <a:prstGeom prst="rect">
            <a:avLst/>
          </a:prstGeom>
        </p:spPr>
      </p:pic>
      <p:cxnSp>
        <p:nvCxnSpPr>
          <p:cNvPr id="13" name="Straight Arrow Connector 12">
            <a:extLst>
              <a:ext uri="{FF2B5EF4-FFF2-40B4-BE49-F238E27FC236}">
                <a16:creationId xmlns:a16="http://schemas.microsoft.com/office/drawing/2014/main" id="{6E9001B8-0718-54D3-AD1C-F5187FAA2582}"/>
              </a:ext>
            </a:extLst>
          </p:cNvPr>
          <p:cNvCxnSpPr>
            <a:cxnSpLocks/>
          </p:cNvCxnSpPr>
          <p:nvPr/>
        </p:nvCxnSpPr>
        <p:spPr>
          <a:xfrm flipV="1">
            <a:off x="1066800" y="7935442"/>
            <a:ext cx="609600" cy="198522"/>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18" name="Straight Arrow Connector 17">
            <a:extLst>
              <a:ext uri="{FF2B5EF4-FFF2-40B4-BE49-F238E27FC236}">
                <a16:creationId xmlns:a16="http://schemas.microsoft.com/office/drawing/2014/main" id="{D8F44BCD-87FF-D9BA-28BC-51920265029B}"/>
              </a:ext>
            </a:extLst>
          </p:cNvPr>
          <p:cNvCxnSpPr>
            <a:cxnSpLocks/>
          </p:cNvCxnSpPr>
          <p:nvPr/>
        </p:nvCxnSpPr>
        <p:spPr>
          <a:xfrm flipV="1">
            <a:off x="14935200" y="7873660"/>
            <a:ext cx="762000" cy="260304"/>
          </a:xfrm>
          <a:prstGeom prst="straightConnector1">
            <a:avLst/>
          </a:prstGeom>
          <a:ln w="76200">
            <a:solidFill>
              <a:schemeClr val="accent1"/>
            </a:solidFill>
            <a:tailEnd type="triangle"/>
          </a:ln>
        </p:spPr>
        <p:style>
          <a:lnRef idx="1">
            <a:schemeClr val="accent2"/>
          </a:lnRef>
          <a:fillRef idx="0">
            <a:schemeClr val="accent2"/>
          </a:fillRef>
          <a:effectRef idx="0">
            <a:schemeClr val="accent2"/>
          </a:effectRef>
          <a:fontRef idx="minor">
            <a:schemeClr val="tx1"/>
          </a:fontRef>
        </p:style>
      </p:cxnSp>
      <p:cxnSp>
        <p:nvCxnSpPr>
          <p:cNvPr id="23" name="Straight Arrow Connector 22">
            <a:extLst>
              <a:ext uri="{FF2B5EF4-FFF2-40B4-BE49-F238E27FC236}">
                <a16:creationId xmlns:a16="http://schemas.microsoft.com/office/drawing/2014/main" id="{D2367738-082E-DE60-9D75-9AEB65ADF00E}"/>
              </a:ext>
            </a:extLst>
          </p:cNvPr>
          <p:cNvCxnSpPr>
            <a:cxnSpLocks/>
          </p:cNvCxnSpPr>
          <p:nvPr/>
        </p:nvCxnSpPr>
        <p:spPr>
          <a:xfrm flipH="1">
            <a:off x="17868900" y="7935442"/>
            <a:ext cx="83819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77628"/>
            <a:ext cx="18288000" cy="11048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2"/>
          <p:cNvSpPr txBox="1"/>
          <p:nvPr/>
        </p:nvSpPr>
        <p:spPr>
          <a:xfrm>
            <a:off x="834798" y="965200"/>
            <a:ext cx="16816387" cy="111725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800" kern="1200" dirty="0">
                <a:solidFill>
                  <a:schemeClr val="bg1"/>
                </a:solidFill>
                <a:latin typeface="+mj-lt"/>
                <a:ea typeface="+mj-ea"/>
                <a:cs typeface="+mj-cs"/>
              </a:rPr>
              <a:t>Your EMS Data</a:t>
            </a:r>
          </a:p>
        </p:txBody>
      </p:sp>
      <p:pic>
        <p:nvPicPr>
          <p:cNvPr id="4" name="Picture 3" descr="Chart&#10;&#10;Description automatically generated with low confidence">
            <a:extLst>
              <a:ext uri="{FF2B5EF4-FFF2-40B4-BE49-F238E27FC236}">
                <a16:creationId xmlns:a16="http://schemas.microsoft.com/office/drawing/2014/main" id="{3FB2E6BE-8360-B814-3ED5-187FA181A1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 y="3238500"/>
            <a:ext cx="18157293" cy="6083300"/>
          </a:xfrm>
          <a:prstGeom prst="rect">
            <a:avLst/>
          </a:prstGeom>
        </p:spPr>
      </p:pic>
      <p:cxnSp>
        <p:nvCxnSpPr>
          <p:cNvPr id="6" name="Straight Arrow Connector 5">
            <a:extLst>
              <a:ext uri="{FF2B5EF4-FFF2-40B4-BE49-F238E27FC236}">
                <a16:creationId xmlns:a16="http://schemas.microsoft.com/office/drawing/2014/main" id="{7F8ED4CE-D017-3B21-4026-6337B3900399}"/>
              </a:ext>
            </a:extLst>
          </p:cNvPr>
          <p:cNvCxnSpPr>
            <a:cxnSpLocks/>
          </p:cNvCxnSpPr>
          <p:nvPr/>
        </p:nvCxnSpPr>
        <p:spPr>
          <a:xfrm>
            <a:off x="11125200" y="3619500"/>
            <a:ext cx="0" cy="83820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9" name="Thought Bubble: Cloud 8">
            <a:extLst>
              <a:ext uri="{FF2B5EF4-FFF2-40B4-BE49-F238E27FC236}">
                <a16:creationId xmlns:a16="http://schemas.microsoft.com/office/drawing/2014/main" id="{5527AB8A-3111-AFF0-42AA-6AB48A3F2D12}"/>
              </a:ext>
            </a:extLst>
          </p:cNvPr>
          <p:cNvSpPr/>
          <p:nvPr/>
        </p:nvSpPr>
        <p:spPr>
          <a:xfrm>
            <a:off x="10515600" y="2094882"/>
            <a:ext cx="1981197" cy="1087471"/>
          </a:xfrm>
          <a:prstGeom prst="cloudCallou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dirty="0"/>
              <a:t>Service level </a:t>
            </a:r>
          </a:p>
        </p:txBody>
      </p:sp>
    </p:spTree>
    <p:extLst>
      <p:ext uri="{BB962C8B-B14F-4D97-AF65-F5344CB8AC3E}">
        <p14:creationId xmlns:p14="http://schemas.microsoft.com/office/powerpoint/2010/main" val="1096578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476670" cy="6108277"/>
            <a:chOff x="0" y="0"/>
            <a:chExt cx="12635560" cy="8144369"/>
          </a:xfrm>
        </p:grpSpPr>
        <p:pic>
          <p:nvPicPr>
            <p:cNvPr id="3" name="Picture 3" descr="Angled shot of pen on a graph"/>
            <p:cNvPicPr>
              <a:picLocks noChangeAspect="1"/>
            </p:cNvPicPr>
            <p:nvPr/>
          </p:nvPicPr>
          <p:blipFill>
            <a:blip r:embed="rId2" cstate="print">
              <a:extLst>
                <a:ext uri="{28A0092B-C50C-407E-A947-70E740481C1C}">
                  <a14:useLocalDpi xmlns:a14="http://schemas.microsoft.com/office/drawing/2010/main" val="0"/>
                </a:ext>
              </a:extLst>
            </a:blip>
            <a:srcRect t="1723" b="1723"/>
            <a:stretch/>
          </p:blipFill>
          <p:spPr>
            <a:xfrm>
              <a:off x="0" y="0"/>
              <a:ext cx="12635560" cy="8144369"/>
            </a:xfrm>
            <a:prstGeom prst="rect">
              <a:avLst/>
            </a:prstGeom>
          </p:spPr>
        </p:pic>
      </p:grpSp>
      <p:sp>
        <p:nvSpPr>
          <p:cNvPr id="4" name="AutoShape 4"/>
          <p:cNvSpPr/>
          <p:nvPr/>
        </p:nvSpPr>
        <p:spPr>
          <a:xfrm>
            <a:off x="0" y="6108277"/>
            <a:ext cx="9476670" cy="4178723"/>
          </a:xfrm>
          <a:prstGeom prst="rect">
            <a:avLst/>
          </a:prstGeom>
          <a:solidFill>
            <a:srgbClr val="3E6913"/>
          </a:solidFill>
        </p:spPr>
      </p:sp>
      <p:sp>
        <p:nvSpPr>
          <p:cNvPr id="5" name="TextBox 5"/>
          <p:cNvSpPr txBox="1"/>
          <p:nvPr/>
        </p:nvSpPr>
        <p:spPr>
          <a:xfrm>
            <a:off x="10196542" y="2095500"/>
            <a:ext cx="7558058" cy="10502875"/>
          </a:xfrm>
          <a:prstGeom prst="rect">
            <a:avLst/>
          </a:prstGeom>
        </p:spPr>
        <p:txBody>
          <a:bodyPr wrap="square" lIns="0" tIns="0" rIns="0" bIns="0" rtlCol="0" anchor="t">
            <a:spAutoFit/>
          </a:bodyPr>
          <a:lstStyle/>
          <a:p>
            <a:pPr>
              <a:lnSpc>
                <a:spcPts val="3762"/>
              </a:lnSpc>
            </a:pPr>
            <a:endParaRPr dirty="0"/>
          </a:p>
          <a:p>
            <a:pPr>
              <a:lnSpc>
                <a:spcPts val="4672"/>
              </a:lnSpc>
            </a:pPr>
            <a:r>
              <a:rPr lang="en-US" sz="3593" dirty="0">
                <a:solidFill>
                  <a:srgbClr val="000000"/>
                </a:solidFill>
                <a:latin typeface="Barlow Light Bold"/>
              </a:rPr>
              <a:t>What does the percent true signify?</a:t>
            </a:r>
          </a:p>
          <a:p>
            <a:pPr>
              <a:lnSpc>
                <a:spcPts val="4672"/>
              </a:lnSpc>
            </a:pPr>
            <a:endParaRPr lang="en-US" sz="3593" dirty="0">
              <a:solidFill>
                <a:srgbClr val="000000"/>
              </a:solidFill>
              <a:latin typeface="Barlow Light Bold"/>
            </a:endParaRPr>
          </a:p>
          <a:p>
            <a:pPr>
              <a:lnSpc>
                <a:spcPts val="4672"/>
              </a:lnSpc>
            </a:pPr>
            <a:r>
              <a:rPr lang="en-US" sz="3593" dirty="0">
                <a:solidFill>
                  <a:srgbClr val="000000"/>
                </a:solidFill>
                <a:latin typeface="Barlow Light Bold"/>
              </a:rPr>
              <a:t>What does the percent unknown signify?</a:t>
            </a:r>
          </a:p>
          <a:p>
            <a:pPr>
              <a:lnSpc>
                <a:spcPts val="4672"/>
              </a:lnSpc>
            </a:pPr>
            <a:endParaRPr lang="en-US" sz="3593" dirty="0">
              <a:solidFill>
                <a:srgbClr val="000000"/>
              </a:solidFill>
              <a:latin typeface="Barlow Light Bold"/>
            </a:endParaRPr>
          </a:p>
          <a:p>
            <a:pPr>
              <a:lnSpc>
                <a:spcPts val="4672"/>
              </a:lnSpc>
            </a:pPr>
            <a:r>
              <a:rPr lang="en-US" sz="3593" dirty="0">
                <a:solidFill>
                  <a:srgbClr val="000000"/>
                </a:solidFill>
                <a:latin typeface="Barlow Light Bold"/>
              </a:rPr>
              <a:t>What does the NEMSIS data element signify?</a:t>
            </a:r>
          </a:p>
          <a:p>
            <a:pPr>
              <a:lnSpc>
                <a:spcPts val="4672"/>
              </a:lnSpc>
            </a:pPr>
            <a:endParaRPr lang="en-US" sz="3593" dirty="0">
              <a:solidFill>
                <a:srgbClr val="000000"/>
              </a:solidFill>
              <a:latin typeface="Barlow Light Bold"/>
            </a:endParaRPr>
          </a:p>
          <a:p>
            <a:pPr>
              <a:lnSpc>
                <a:spcPts val="4672"/>
              </a:lnSpc>
            </a:pPr>
            <a:r>
              <a:rPr lang="en-US" sz="3593" dirty="0">
                <a:solidFill>
                  <a:srgbClr val="000000"/>
                </a:solidFill>
                <a:latin typeface="Barlow Light Bold"/>
              </a:rPr>
              <a:t>How can these metrics be impacted by your level of service, call volume, etc.?</a:t>
            </a:r>
          </a:p>
          <a:p>
            <a:pPr>
              <a:lnSpc>
                <a:spcPts val="4672"/>
              </a:lnSpc>
            </a:pPr>
            <a:endParaRPr lang="en-US" sz="3593" dirty="0">
              <a:solidFill>
                <a:srgbClr val="000000"/>
              </a:solidFill>
              <a:latin typeface="Barlow Light Bold"/>
            </a:endParaRPr>
          </a:p>
          <a:p>
            <a:pPr>
              <a:lnSpc>
                <a:spcPts val="4672"/>
              </a:lnSpc>
            </a:pPr>
            <a:endParaRPr lang="en-US" sz="3593" dirty="0">
              <a:solidFill>
                <a:srgbClr val="000000"/>
              </a:solidFill>
              <a:latin typeface="Barlow Light Bold"/>
            </a:endParaRPr>
          </a:p>
          <a:p>
            <a:pPr>
              <a:lnSpc>
                <a:spcPts val="4672"/>
              </a:lnSpc>
            </a:pPr>
            <a:endParaRPr lang="en-US" sz="3593" dirty="0">
              <a:solidFill>
                <a:srgbClr val="000000"/>
              </a:solidFill>
              <a:latin typeface="Barlow Light Bold"/>
            </a:endParaRPr>
          </a:p>
          <a:p>
            <a:pPr>
              <a:lnSpc>
                <a:spcPts val="4672"/>
              </a:lnSpc>
            </a:pPr>
            <a:endParaRPr lang="en-US" sz="3593" dirty="0">
              <a:solidFill>
                <a:srgbClr val="000000"/>
              </a:solidFill>
              <a:latin typeface="Barlow Light Bold"/>
            </a:endParaRPr>
          </a:p>
          <a:p>
            <a:pPr>
              <a:lnSpc>
                <a:spcPts val="3762"/>
              </a:lnSpc>
            </a:pPr>
            <a:endParaRPr lang="en-US" sz="3593" dirty="0">
              <a:solidFill>
                <a:srgbClr val="000000"/>
              </a:solidFill>
              <a:latin typeface="Barlow Light Bold"/>
            </a:endParaRPr>
          </a:p>
          <a:p>
            <a:pPr>
              <a:lnSpc>
                <a:spcPts val="3762"/>
              </a:lnSpc>
            </a:pPr>
            <a:endParaRPr lang="en-US" sz="3593" dirty="0">
              <a:solidFill>
                <a:srgbClr val="000000"/>
              </a:solidFill>
              <a:latin typeface="Barlow Light Bold"/>
            </a:endParaRPr>
          </a:p>
        </p:txBody>
      </p:sp>
      <p:sp>
        <p:nvSpPr>
          <p:cNvPr id="6" name="TextBox 6"/>
          <p:cNvSpPr txBox="1"/>
          <p:nvPr/>
        </p:nvSpPr>
        <p:spPr>
          <a:xfrm>
            <a:off x="9477870" y="419100"/>
            <a:ext cx="8140766" cy="940001"/>
          </a:xfrm>
          <a:prstGeom prst="rect">
            <a:avLst/>
          </a:prstGeom>
        </p:spPr>
        <p:txBody>
          <a:bodyPr lIns="0" tIns="0" rIns="0" bIns="0" rtlCol="0" anchor="t">
            <a:spAutoFit/>
          </a:bodyPr>
          <a:lstStyle/>
          <a:p>
            <a:pPr algn="ctr">
              <a:lnSpc>
                <a:spcPts val="7979"/>
              </a:lnSpc>
            </a:pPr>
            <a:r>
              <a:rPr lang="en-US" sz="6649" dirty="0">
                <a:solidFill>
                  <a:srgbClr val="000000"/>
                </a:solidFill>
                <a:latin typeface="Barlow Medium"/>
              </a:rPr>
              <a:t>Let’s Review</a:t>
            </a:r>
          </a:p>
        </p:txBody>
      </p:sp>
    </p:spTree>
    <p:extLst>
      <p:ext uri="{BB962C8B-B14F-4D97-AF65-F5344CB8AC3E}">
        <p14:creationId xmlns:p14="http://schemas.microsoft.com/office/powerpoint/2010/main" val="1033920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476670" cy="6108277"/>
            <a:chOff x="0" y="0"/>
            <a:chExt cx="12635560" cy="8144369"/>
          </a:xfrm>
        </p:grpSpPr>
        <p:pic>
          <p:nvPicPr>
            <p:cNvPr id="3" name="Picture 3"/>
            <p:cNvPicPr>
              <a:picLocks noChangeAspect="1"/>
            </p:cNvPicPr>
            <p:nvPr/>
          </p:nvPicPr>
          <p:blipFill>
            <a:blip r:embed="rId2"/>
            <a:srcRect l="15189" r="15189"/>
            <a:stretch>
              <a:fillRect/>
            </a:stretch>
          </p:blipFill>
          <p:spPr>
            <a:xfrm>
              <a:off x="0" y="0"/>
              <a:ext cx="12635560" cy="8144369"/>
            </a:xfrm>
            <a:prstGeom prst="rect">
              <a:avLst/>
            </a:prstGeom>
          </p:spPr>
        </p:pic>
      </p:grpSp>
      <p:sp>
        <p:nvSpPr>
          <p:cNvPr id="4" name="AutoShape 4"/>
          <p:cNvSpPr/>
          <p:nvPr/>
        </p:nvSpPr>
        <p:spPr>
          <a:xfrm>
            <a:off x="0" y="6108277"/>
            <a:ext cx="9476670" cy="4178723"/>
          </a:xfrm>
          <a:prstGeom prst="rect">
            <a:avLst/>
          </a:prstGeom>
          <a:solidFill>
            <a:srgbClr val="3E6913"/>
          </a:solidFill>
        </p:spPr>
      </p:sp>
      <p:sp>
        <p:nvSpPr>
          <p:cNvPr id="5" name="TextBox 5"/>
          <p:cNvSpPr txBox="1"/>
          <p:nvPr/>
        </p:nvSpPr>
        <p:spPr>
          <a:xfrm>
            <a:off x="10196542" y="2513253"/>
            <a:ext cx="7422094" cy="8027839"/>
          </a:xfrm>
          <a:prstGeom prst="rect">
            <a:avLst/>
          </a:prstGeom>
        </p:spPr>
        <p:txBody>
          <a:bodyPr lIns="0" tIns="0" rIns="0" bIns="0" rtlCol="0" anchor="t">
            <a:spAutoFit/>
          </a:bodyPr>
          <a:lstStyle/>
          <a:p>
            <a:pPr>
              <a:lnSpc>
                <a:spcPts val="3762"/>
              </a:lnSpc>
            </a:pPr>
            <a:endParaRPr dirty="0"/>
          </a:p>
          <a:p>
            <a:pPr>
              <a:lnSpc>
                <a:spcPts val="4672"/>
              </a:lnSpc>
            </a:pPr>
            <a:r>
              <a:rPr lang="en-US" sz="3593" dirty="0">
                <a:solidFill>
                  <a:srgbClr val="000000"/>
                </a:solidFill>
                <a:latin typeface="Barlow Light Bold"/>
              </a:rPr>
              <a:t>Clinical field documentation matters. </a:t>
            </a:r>
          </a:p>
          <a:p>
            <a:pPr>
              <a:lnSpc>
                <a:spcPts val="4672"/>
              </a:lnSpc>
            </a:pPr>
            <a:endParaRPr lang="en-US" sz="3593" dirty="0">
              <a:solidFill>
                <a:srgbClr val="000000"/>
              </a:solidFill>
              <a:latin typeface="Barlow Light Bold"/>
            </a:endParaRPr>
          </a:p>
          <a:p>
            <a:pPr>
              <a:lnSpc>
                <a:spcPts val="3762"/>
              </a:lnSpc>
            </a:pPr>
            <a:r>
              <a:rPr lang="en-US" sz="3593" dirty="0">
                <a:solidFill>
                  <a:srgbClr val="000000"/>
                </a:solidFill>
                <a:latin typeface="Barlow Light Bold"/>
              </a:rPr>
              <a:t>Let’s look at a few EPCR examples in our software vendors:</a:t>
            </a:r>
          </a:p>
          <a:p>
            <a:pPr>
              <a:lnSpc>
                <a:spcPts val="3762"/>
              </a:lnSpc>
            </a:pPr>
            <a:r>
              <a:rPr lang="en-US" sz="3593" dirty="0">
                <a:solidFill>
                  <a:srgbClr val="000000"/>
                </a:solidFill>
                <a:latin typeface="Barlow Light Bold"/>
              </a:rPr>
              <a:t>ESO</a:t>
            </a:r>
          </a:p>
          <a:p>
            <a:pPr>
              <a:lnSpc>
                <a:spcPts val="3762"/>
              </a:lnSpc>
            </a:pPr>
            <a:r>
              <a:rPr lang="en-US" sz="3593" dirty="0">
                <a:solidFill>
                  <a:srgbClr val="000000"/>
                </a:solidFill>
                <a:latin typeface="Barlow Light Bold"/>
              </a:rPr>
              <a:t>Elite</a:t>
            </a:r>
          </a:p>
          <a:p>
            <a:pPr>
              <a:lnSpc>
                <a:spcPts val="3762"/>
              </a:lnSpc>
            </a:pPr>
            <a:endParaRPr lang="en-US" sz="3593" dirty="0">
              <a:solidFill>
                <a:srgbClr val="000000"/>
              </a:solidFill>
              <a:latin typeface="Barlow Light Bold"/>
            </a:endParaRPr>
          </a:p>
          <a:p>
            <a:pPr>
              <a:lnSpc>
                <a:spcPts val="3762"/>
              </a:lnSpc>
            </a:pPr>
            <a:r>
              <a:rPr lang="en-US" sz="3593" dirty="0">
                <a:solidFill>
                  <a:srgbClr val="000000"/>
                </a:solidFill>
                <a:latin typeface="Barlow Light Bold"/>
              </a:rPr>
              <a:t>Our focus:</a:t>
            </a:r>
          </a:p>
          <a:p>
            <a:pPr>
              <a:lnSpc>
                <a:spcPts val="3762"/>
              </a:lnSpc>
            </a:pPr>
            <a:r>
              <a:rPr lang="en-US" sz="3593" dirty="0">
                <a:solidFill>
                  <a:srgbClr val="000000"/>
                </a:solidFill>
                <a:latin typeface="Barlow Light Bold"/>
              </a:rPr>
              <a:t>NEMSQA Pediatrics 03</a:t>
            </a:r>
          </a:p>
          <a:p>
            <a:pPr>
              <a:lnSpc>
                <a:spcPts val="3762"/>
              </a:lnSpc>
            </a:pPr>
            <a:r>
              <a:rPr lang="en-US" sz="3593" dirty="0">
                <a:solidFill>
                  <a:srgbClr val="000000"/>
                </a:solidFill>
                <a:latin typeface="Barlow Light Bold"/>
              </a:rPr>
              <a:t>NEMSQA Safety 01</a:t>
            </a:r>
          </a:p>
          <a:p>
            <a:pPr>
              <a:lnSpc>
                <a:spcPts val="3762"/>
              </a:lnSpc>
            </a:pPr>
            <a:r>
              <a:rPr lang="en-US" sz="3593" dirty="0">
                <a:solidFill>
                  <a:srgbClr val="000000"/>
                </a:solidFill>
                <a:latin typeface="Barlow Light Bold"/>
              </a:rPr>
              <a:t>NEMSQA Safety 02</a:t>
            </a:r>
          </a:p>
          <a:p>
            <a:pPr>
              <a:lnSpc>
                <a:spcPts val="3762"/>
              </a:lnSpc>
            </a:pPr>
            <a:endParaRPr lang="en-US" sz="3593" dirty="0">
              <a:solidFill>
                <a:srgbClr val="000000"/>
              </a:solidFill>
              <a:latin typeface="Barlow Light Bold"/>
            </a:endParaRPr>
          </a:p>
          <a:p>
            <a:pPr>
              <a:lnSpc>
                <a:spcPts val="3762"/>
              </a:lnSpc>
            </a:pPr>
            <a:endParaRPr lang="en-US" sz="3593" dirty="0">
              <a:solidFill>
                <a:srgbClr val="000000"/>
              </a:solidFill>
              <a:latin typeface="Barlow Light Bold"/>
            </a:endParaRPr>
          </a:p>
          <a:p>
            <a:pPr>
              <a:lnSpc>
                <a:spcPts val="3762"/>
              </a:lnSpc>
            </a:pPr>
            <a:endParaRPr lang="en-US" sz="3593" dirty="0">
              <a:solidFill>
                <a:srgbClr val="000000"/>
              </a:solidFill>
              <a:latin typeface="Barlow Light Bold"/>
            </a:endParaRPr>
          </a:p>
          <a:p>
            <a:pPr>
              <a:lnSpc>
                <a:spcPts val="3762"/>
              </a:lnSpc>
            </a:pPr>
            <a:endParaRPr lang="en-US" sz="3593" dirty="0">
              <a:solidFill>
                <a:srgbClr val="000000"/>
              </a:solidFill>
              <a:latin typeface="Barlow Light Bold"/>
            </a:endParaRPr>
          </a:p>
        </p:txBody>
      </p:sp>
      <p:sp>
        <p:nvSpPr>
          <p:cNvPr id="6" name="TextBox 6"/>
          <p:cNvSpPr txBox="1"/>
          <p:nvPr/>
        </p:nvSpPr>
        <p:spPr>
          <a:xfrm>
            <a:off x="9837206" y="0"/>
            <a:ext cx="8140766" cy="2019300"/>
          </a:xfrm>
          <a:prstGeom prst="rect">
            <a:avLst/>
          </a:prstGeom>
        </p:spPr>
        <p:txBody>
          <a:bodyPr lIns="0" tIns="0" rIns="0" bIns="0" rtlCol="0" anchor="t">
            <a:spAutoFit/>
          </a:bodyPr>
          <a:lstStyle/>
          <a:p>
            <a:pPr algn="ctr">
              <a:lnSpc>
                <a:spcPts val="7979"/>
              </a:lnSpc>
            </a:pPr>
            <a:r>
              <a:rPr lang="en-US" sz="6649">
                <a:solidFill>
                  <a:srgbClr val="000000"/>
                </a:solidFill>
                <a:latin typeface="Barlow Medium"/>
              </a:rPr>
              <a:t>The Impact of Clinical Documentation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77628"/>
            <a:ext cx="18288000" cy="11048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Graphical user interface, application&#10;&#10;Description automatically generated">
            <a:extLst>
              <a:ext uri="{FF2B5EF4-FFF2-40B4-BE49-F238E27FC236}">
                <a16:creationId xmlns:a16="http://schemas.microsoft.com/office/drawing/2014/main" id="{B65B6928-5324-3031-7F19-5EB0FEFB84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55" y="977628"/>
            <a:ext cx="18195289" cy="9042672"/>
          </a:xfrm>
          <a:prstGeom prst="rect">
            <a:avLst/>
          </a:prstGeom>
        </p:spPr>
      </p:pic>
      <p:sp>
        <p:nvSpPr>
          <p:cNvPr id="19" name="TextBox 18">
            <a:extLst>
              <a:ext uri="{FF2B5EF4-FFF2-40B4-BE49-F238E27FC236}">
                <a16:creationId xmlns:a16="http://schemas.microsoft.com/office/drawing/2014/main" id="{15C5D5B5-7DB8-4858-0EB0-221099873936}"/>
              </a:ext>
            </a:extLst>
          </p:cNvPr>
          <p:cNvSpPr txBox="1"/>
          <p:nvPr/>
        </p:nvSpPr>
        <p:spPr>
          <a:xfrm>
            <a:off x="304800" y="266700"/>
            <a:ext cx="3386055" cy="461665"/>
          </a:xfrm>
          <a:prstGeom prst="rect">
            <a:avLst/>
          </a:prstGeom>
          <a:noFill/>
        </p:spPr>
        <p:txBody>
          <a:bodyPr wrap="none" rtlCol="0">
            <a:spAutoFit/>
          </a:bodyPr>
          <a:lstStyle/>
          <a:p>
            <a:r>
              <a:rPr lang="en-US" sz="2400" b="1" dirty="0"/>
              <a:t>Elite: Pediatric 03 Weight</a:t>
            </a:r>
          </a:p>
        </p:txBody>
      </p:sp>
    </p:spTree>
    <p:extLst>
      <p:ext uri="{BB962C8B-B14F-4D97-AF65-F5344CB8AC3E}">
        <p14:creationId xmlns:p14="http://schemas.microsoft.com/office/powerpoint/2010/main" val="2431100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2002</TotalTime>
  <Words>697</Words>
  <Application>Microsoft Office PowerPoint</Application>
  <PresentationFormat>Custom</PresentationFormat>
  <Paragraphs>122</Paragraphs>
  <Slides>20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Calibri</vt:lpstr>
      <vt:lpstr>Barlow Medium</vt:lpstr>
      <vt:lpstr>Barlow Light</vt:lpstr>
      <vt:lpstr>Arial</vt:lpstr>
      <vt:lpstr>Helvetica Neue</vt:lpstr>
      <vt:lpstr>Barlow Light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HRSA Flex EMS Supplemental Grant Project</dc:title>
  <dc:creator>Andrea  Abbas</dc:creator>
  <cp:lastModifiedBy>Abbas, Andrea</cp:lastModifiedBy>
  <cp:revision>41</cp:revision>
  <dcterms:created xsi:type="dcterms:W3CDTF">2006-08-16T00:00:00Z</dcterms:created>
  <dcterms:modified xsi:type="dcterms:W3CDTF">2023-03-08T18:29:49Z</dcterms:modified>
  <dc:identifier>DAFW8h6By0Y</dc:identifier>
</cp:coreProperties>
</file>