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147471714" r:id="rId4"/>
    <p:sldId id="2147471715" r:id="rId5"/>
    <p:sldId id="2147471716" r:id="rId6"/>
    <p:sldId id="2147471717" r:id="rId7"/>
    <p:sldId id="2147471718" r:id="rId8"/>
    <p:sldId id="2147471720" r:id="rId9"/>
    <p:sldId id="21474717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7AD64-3DED-4B58-ADF3-5D0ECD36F53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5015FD-2CC7-4137-B953-A3DFEDF3C4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Hospital Commitment to Health Equity Measure Attestation</a:t>
          </a:r>
        </a:p>
      </dgm:t>
    </dgm:pt>
    <dgm:pt modelId="{5B3F5A1A-A9C7-4855-8DAA-E7F49CA3A74A}" type="parTrans" cxnId="{6C236868-F3FC-4089-8FDB-EF18FCC58A74}">
      <dgm:prSet/>
      <dgm:spPr/>
      <dgm:t>
        <a:bodyPr/>
        <a:lstStyle/>
        <a:p>
          <a:endParaRPr lang="en-US" sz="1400"/>
        </a:p>
      </dgm:t>
    </dgm:pt>
    <dgm:pt modelId="{532295D7-CE61-435F-A556-AEC93FD56E1F}" type="sibTrans" cxnId="{6C236868-F3FC-4089-8FDB-EF18FCC58A74}">
      <dgm:prSet/>
      <dgm:spPr/>
      <dgm:t>
        <a:bodyPr/>
        <a:lstStyle/>
        <a:p>
          <a:endParaRPr lang="en-US" sz="1400"/>
        </a:p>
      </dgm:t>
    </dgm:pt>
    <dgm:pt modelId="{63A86F27-A819-471D-8F69-405D31C85E5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Social Determinants of Health Screening </a:t>
          </a:r>
          <a:r>
            <a:rPr lang="en-US" sz="1800" b="0" i="1" u="sng" dirty="0"/>
            <a:t>and</a:t>
          </a:r>
          <a:r>
            <a:rPr lang="en-US" sz="1800" dirty="0"/>
            <a:t> Social Determinants of Health Screening Positive</a:t>
          </a:r>
        </a:p>
      </dgm:t>
    </dgm:pt>
    <dgm:pt modelId="{C33CC961-17C0-4248-8FF1-0A4F16F58BFE}" type="parTrans" cxnId="{FA6A2D56-DAC1-4025-8487-78F004A9DA17}">
      <dgm:prSet/>
      <dgm:spPr/>
      <dgm:t>
        <a:bodyPr/>
        <a:lstStyle/>
        <a:p>
          <a:endParaRPr lang="en-US" sz="1400"/>
        </a:p>
      </dgm:t>
    </dgm:pt>
    <dgm:pt modelId="{1AF6C9D9-C838-4E1A-B0A0-4E4383E76C97}" type="sibTrans" cxnId="{FA6A2D56-DAC1-4025-8487-78F004A9DA17}">
      <dgm:prSet/>
      <dgm:spPr/>
      <dgm:t>
        <a:bodyPr/>
        <a:lstStyle/>
        <a:p>
          <a:endParaRPr lang="en-US" sz="1400"/>
        </a:p>
      </dgm:t>
    </dgm:pt>
    <dgm:pt modelId="{ACE560B1-C1C3-4B25-9CBB-C82CD1B5E3E7}" type="pres">
      <dgm:prSet presAssocID="{E087AD64-3DED-4B58-ADF3-5D0ECD36F535}" presName="root" presStyleCnt="0">
        <dgm:presLayoutVars>
          <dgm:dir/>
          <dgm:resizeHandles val="exact"/>
        </dgm:presLayoutVars>
      </dgm:prSet>
      <dgm:spPr/>
    </dgm:pt>
    <dgm:pt modelId="{658146F3-E839-42EB-BEF8-70FBBAC73273}" type="pres">
      <dgm:prSet presAssocID="{8C5015FD-2CC7-4137-B953-A3DFEDF3C4FD}" presName="compNode" presStyleCnt="0"/>
      <dgm:spPr/>
    </dgm:pt>
    <dgm:pt modelId="{EEF21399-1BB6-4FED-AD50-DF0A530B5A01}" type="pres">
      <dgm:prSet presAssocID="{8C5015FD-2CC7-4137-B953-A3DFEDF3C4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B119FC4-3765-4C69-996E-B910DA86BDF6}" type="pres">
      <dgm:prSet presAssocID="{8C5015FD-2CC7-4137-B953-A3DFEDF3C4FD}" presName="iconSpace" presStyleCnt="0"/>
      <dgm:spPr/>
    </dgm:pt>
    <dgm:pt modelId="{FC0D63E3-2387-4526-A1D0-7FF74E6888C6}" type="pres">
      <dgm:prSet presAssocID="{8C5015FD-2CC7-4137-B953-A3DFEDF3C4FD}" presName="parTx" presStyleLbl="revTx" presStyleIdx="0" presStyleCnt="4">
        <dgm:presLayoutVars>
          <dgm:chMax val="0"/>
          <dgm:chPref val="0"/>
        </dgm:presLayoutVars>
      </dgm:prSet>
      <dgm:spPr/>
    </dgm:pt>
    <dgm:pt modelId="{844039FD-8203-4AC3-9569-4D41A89A9457}" type="pres">
      <dgm:prSet presAssocID="{8C5015FD-2CC7-4137-B953-A3DFEDF3C4FD}" presName="txSpace" presStyleCnt="0"/>
      <dgm:spPr/>
    </dgm:pt>
    <dgm:pt modelId="{32DCE47D-C3D2-48FC-9288-FF40AF75D2D8}" type="pres">
      <dgm:prSet presAssocID="{8C5015FD-2CC7-4137-B953-A3DFEDF3C4FD}" presName="desTx" presStyleLbl="revTx" presStyleIdx="1" presStyleCnt="4">
        <dgm:presLayoutVars/>
      </dgm:prSet>
      <dgm:spPr/>
    </dgm:pt>
    <dgm:pt modelId="{E61279CA-B87C-47E1-BB36-75217C1C764A}" type="pres">
      <dgm:prSet presAssocID="{532295D7-CE61-435F-A556-AEC93FD56E1F}" presName="sibTrans" presStyleCnt="0"/>
      <dgm:spPr/>
    </dgm:pt>
    <dgm:pt modelId="{9035BDA4-2D11-4809-8C4F-633144C3D3B1}" type="pres">
      <dgm:prSet presAssocID="{63A86F27-A819-471D-8F69-405D31C85E56}" presName="compNode" presStyleCnt="0"/>
      <dgm:spPr/>
    </dgm:pt>
    <dgm:pt modelId="{3D865E5E-BC79-42C9-8EC1-272F591843C4}" type="pres">
      <dgm:prSet presAssocID="{63A86F27-A819-471D-8F69-405D31C85E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3009028-2A6F-4801-ACA6-D9A20534819F}" type="pres">
      <dgm:prSet presAssocID="{63A86F27-A819-471D-8F69-405D31C85E56}" presName="iconSpace" presStyleCnt="0"/>
      <dgm:spPr/>
    </dgm:pt>
    <dgm:pt modelId="{BE5BE70F-8745-4E7F-90CC-ADDF6D35EB62}" type="pres">
      <dgm:prSet presAssocID="{63A86F27-A819-471D-8F69-405D31C85E56}" presName="parTx" presStyleLbl="revTx" presStyleIdx="2" presStyleCnt="4">
        <dgm:presLayoutVars>
          <dgm:chMax val="0"/>
          <dgm:chPref val="0"/>
        </dgm:presLayoutVars>
      </dgm:prSet>
      <dgm:spPr/>
    </dgm:pt>
    <dgm:pt modelId="{5543D528-579D-4FBD-BBDD-BBD6BA7D72E3}" type="pres">
      <dgm:prSet presAssocID="{63A86F27-A819-471D-8F69-405D31C85E56}" presName="txSpace" presStyleCnt="0"/>
      <dgm:spPr/>
    </dgm:pt>
    <dgm:pt modelId="{DF94A998-7C97-4527-8031-E86AB5FD6C04}" type="pres">
      <dgm:prSet presAssocID="{63A86F27-A819-471D-8F69-405D31C85E56}" presName="desTx" presStyleLbl="revTx" presStyleIdx="3" presStyleCnt="4">
        <dgm:presLayoutVars/>
      </dgm:prSet>
      <dgm:spPr/>
    </dgm:pt>
  </dgm:ptLst>
  <dgm:cxnLst>
    <dgm:cxn modelId="{D0A6BC21-9526-44E8-B1E6-26934661FECB}" type="presOf" srcId="{63A86F27-A819-471D-8F69-405D31C85E56}" destId="{BE5BE70F-8745-4E7F-90CC-ADDF6D35EB62}" srcOrd="0" destOrd="0" presId="urn:microsoft.com/office/officeart/2018/2/layout/IconLabelDescriptionList"/>
    <dgm:cxn modelId="{4B71D446-73EE-4490-9E0A-E4570086B2EB}" type="presOf" srcId="{8C5015FD-2CC7-4137-B953-A3DFEDF3C4FD}" destId="{FC0D63E3-2387-4526-A1D0-7FF74E6888C6}" srcOrd="0" destOrd="0" presId="urn:microsoft.com/office/officeart/2018/2/layout/IconLabelDescriptionList"/>
    <dgm:cxn modelId="{6C236868-F3FC-4089-8FDB-EF18FCC58A74}" srcId="{E087AD64-3DED-4B58-ADF3-5D0ECD36F535}" destId="{8C5015FD-2CC7-4137-B953-A3DFEDF3C4FD}" srcOrd="0" destOrd="0" parTransId="{5B3F5A1A-A9C7-4855-8DAA-E7F49CA3A74A}" sibTransId="{532295D7-CE61-435F-A556-AEC93FD56E1F}"/>
    <dgm:cxn modelId="{FA6A2D56-DAC1-4025-8487-78F004A9DA17}" srcId="{E087AD64-3DED-4B58-ADF3-5D0ECD36F535}" destId="{63A86F27-A819-471D-8F69-405D31C85E56}" srcOrd="1" destOrd="0" parTransId="{C33CC961-17C0-4248-8FF1-0A4F16F58BFE}" sibTransId="{1AF6C9D9-C838-4E1A-B0A0-4E4383E76C97}"/>
    <dgm:cxn modelId="{84E9F2BA-92C8-4DF1-8897-247997093B44}" type="presOf" srcId="{E087AD64-3DED-4B58-ADF3-5D0ECD36F535}" destId="{ACE560B1-C1C3-4B25-9CBB-C82CD1B5E3E7}" srcOrd="0" destOrd="0" presId="urn:microsoft.com/office/officeart/2018/2/layout/IconLabelDescriptionList"/>
    <dgm:cxn modelId="{565D3A93-565B-46EE-957E-929F9A7CF412}" type="presParOf" srcId="{ACE560B1-C1C3-4B25-9CBB-C82CD1B5E3E7}" destId="{658146F3-E839-42EB-BEF8-70FBBAC73273}" srcOrd="0" destOrd="0" presId="urn:microsoft.com/office/officeart/2018/2/layout/IconLabelDescriptionList"/>
    <dgm:cxn modelId="{F3EB3529-0C59-46AD-9DC7-CF12119E5AC8}" type="presParOf" srcId="{658146F3-E839-42EB-BEF8-70FBBAC73273}" destId="{EEF21399-1BB6-4FED-AD50-DF0A530B5A01}" srcOrd="0" destOrd="0" presId="urn:microsoft.com/office/officeart/2018/2/layout/IconLabelDescriptionList"/>
    <dgm:cxn modelId="{0AA781B0-7483-42A5-8C89-9B50AF3986C1}" type="presParOf" srcId="{658146F3-E839-42EB-BEF8-70FBBAC73273}" destId="{2B119FC4-3765-4C69-996E-B910DA86BDF6}" srcOrd="1" destOrd="0" presId="urn:microsoft.com/office/officeart/2018/2/layout/IconLabelDescriptionList"/>
    <dgm:cxn modelId="{F78CD835-9A80-42A9-AF47-3F7D5AA837D2}" type="presParOf" srcId="{658146F3-E839-42EB-BEF8-70FBBAC73273}" destId="{FC0D63E3-2387-4526-A1D0-7FF74E6888C6}" srcOrd="2" destOrd="0" presId="urn:microsoft.com/office/officeart/2018/2/layout/IconLabelDescriptionList"/>
    <dgm:cxn modelId="{2DDACD28-3ECB-426D-B539-5E06A1F006CD}" type="presParOf" srcId="{658146F3-E839-42EB-BEF8-70FBBAC73273}" destId="{844039FD-8203-4AC3-9569-4D41A89A9457}" srcOrd="3" destOrd="0" presId="urn:microsoft.com/office/officeart/2018/2/layout/IconLabelDescriptionList"/>
    <dgm:cxn modelId="{34BAEFB9-3A9C-4E39-99B3-73121671501C}" type="presParOf" srcId="{658146F3-E839-42EB-BEF8-70FBBAC73273}" destId="{32DCE47D-C3D2-48FC-9288-FF40AF75D2D8}" srcOrd="4" destOrd="0" presId="urn:microsoft.com/office/officeart/2018/2/layout/IconLabelDescriptionList"/>
    <dgm:cxn modelId="{054E873C-BDB9-4BD9-984A-211D4147B8D7}" type="presParOf" srcId="{ACE560B1-C1C3-4B25-9CBB-C82CD1B5E3E7}" destId="{E61279CA-B87C-47E1-BB36-75217C1C764A}" srcOrd="1" destOrd="0" presId="urn:microsoft.com/office/officeart/2018/2/layout/IconLabelDescriptionList"/>
    <dgm:cxn modelId="{9838BABD-C094-41FD-B1E9-4F44DC16E76D}" type="presParOf" srcId="{ACE560B1-C1C3-4B25-9CBB-C82CD1B5E3E7}" destId="{9035BDA4-2D11-4809-8C4F-633144C3D3B1}" srcOrd="2" destOrd="0" presId="urn:microsoft.com/office/officeart/2018/2/layout/IconLabelDescriptionList"/>
    <dgm:cxn modelId="{82A3BE51-E5A6-46C3-9015-94C54DF5D436}" type="presParOf" srcId="{9035BDA4-2D11-4809-8C4F-633144C3D3B1}" destId="{3D865E5E-BC79-42C9-8EC1-272F591843C4}" srcOrd="0" destOrd="0" presId="urn:microsoft.com/office/officeart/2018/2/layout/IconLabelDescriptionList"/>
    <dgm:cxn modelId="{5046F08E-31F3-4955-892D-6B821EBF19B2}" type="presParOf" srcId="{9035BDA4-2D11-4809-8C4F-633144C3D3B1}" destId="{B3009028-2A6F-4801-ACA6-D9A20534819F}" srcOrd="1" destOrd="0" presId="urn:microsoft.com/office/officeart/2018/2/layout/IconLabelDescriptionList"/>
    <dgm:cxn modelId="{EE4AC797-4197-42EF-A71A-DC2442EFF1A2}" type="presParOf" srcId="{9035BDA4-2D11-4809-8C4F-633144C3D3B1}" destId="{BE5BE70F-8745-4E7F-90CC-ADDF6D35EB62}" srcOrd="2" destOrd="0" presId="urn:microsoft.com/office/officeart/2018/2/layout/IconLabelDescriptionList"/>
    <dgm:cxn modelId="{19E319FD-2EEC-4576-817F-728F35271594}" type="presParOf" srcId="{9035BDA4-2D11-4809-8C4F-633144C3D3B1}" destId="{5543D528-579D-4FBD-BBDD-BBD6BA7D72E3}" srcOrd="3" destOrd="0" presId="urn:microsoft.com/office/officeart/2018/2/layout/IconLabelDescriptionList"/>
    <dgm:cxn modelId="{DDAF59AD-B6E2-43AE-98D9-0AB3F6C0A13C}" type="presParOf" srcId="{9035BDA4-2D11-4809-8C4F-633144C3D3B1}" destId="{DF94A998-7C97-4527-8031-E86AB5FD6C0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1399-1BB6-4FED-AD50-DF0A530B5A01}">
      <dsp:nvSpPr>
        <dsp:cNvPr id="0" name=""/>
        <dsp:cNvSpPr/>
      </dsp:nvSpPr>
      <dsp:spPr>
        <a:xfrm>
          <a:off x="186401" y="108346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D63E3-2387-4526-A1D0-7FF74E6888C6}">
      <dsp:nvSpPr>
        <dsp:cNvPr id="0" name=""/>
        <dsp:cNvSpPr/>
      </dsp:nvSpPr>
      <dsp:spPr>
        <a:xfrm>
          <a:off x="186401" y="1734603"/>
          <a:ext cx="4315781" cy="84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Hospital Commitment to Health Equity Measure Attestation</a:t>
          </a:r>
        </a:p>
      </dsp:txBody>
      <dsp:txXfrm>
        <a:off x="186401" y="1734603"/>
        <a:ext cx="4315781" cy="849669"/>
      </dsp:txXfrm>
    </dsp:sp>
    <dsp:sp modelId="{32DCE47D-C3D2-48FC-9288-FF40AF75D2D8}">
      <dsp:nvSpPr>
        <dsp:cNvPr id="0" name=""/>
        <dsp:cNvSpPr/>
      </dsp:nvSpPr>
      <dsp:spPr>
        <a:xfrm>
          <a:off x="186401" y="2638102"/>
          <a:ext cx="4315781" cy="1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65E5E-BC79-42C9-8EC1-272F591843C4}">
      <dsp:nvSpPr>
        <dsp:cNvPr id="0" name=""/>
        <dsp:cNvSpPr/>
      </dsp:nvSpPr>
      <dsp:spPr>
        <a:xfrm>
          <a:off x="5257444" y="108346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E70F-8745-4E7F-90CC-ADDF6D35EB62}">
      <dsp:nvSpPr>
        <dsp:cNvPr id="0" name=""/>
        <dsp:cNvSpPr/>
      </dsp:nvSpPr>
      <dsp:spPr>
        <a:xfrm>
          <a:off x="5257444" y="1734603"/>
          <a:ext cx="4315781" cy="84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Social Determinants of Health Screening </a:t>
          </a:r>
          <a:r>
            <a:rPr lang="en-US" sz="1800" b="0" i="1" u="sng" kern="1200" dirty="0"/>
            <a:t>and</a:t>
          </a:r>
          <a:r>
            <a:rPr lang="en-US" sz="1800" kern="1200" dirty="0"/>
            <a:t> Social Determinants of Health Screening Positive</a:t>
          </a:r>
        </a:p>
      </dsp:txBody>
      <dsp:txXfrm>
        <a:off x="5257444" y="1734603"/>
        <a:ext cx="4315781" cy="849669"/>
      </dsp:txXfrm>
    </dsp:sp>
    <dsp:sp modelId="{DF94A998-7C97-4527-8031-E86AB5FD6C04}">
      <dsp:nvSpPr>
        <dsp:cNvPr id="0" name=""/>
        <dsp:cNvSpPr/>
      </dsp:nvSpPr>
      <dsp:spPr>
        <a:xfrm>
          <a:off x="5257444" y="2638102"/>
          <a:ext cx="4315781" cy="1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C907-6E0D-31A2-741C-2575D03E8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6BC41-6BDD-1F95-5B3E-5832640E0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B73F-F8C0-05E1-9EF4-CC47570E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31A8-2DEC-CBA6-5642-2BB1BB09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FBE6-2136-7206-979B-76B020BA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8B11-1532-BB84-987D-1420E52F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BD563-224D-A714-E7C2-1FCBA1A5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9CD58-B792-7501-00E5-A09D5F2F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5ACDA-8DA9-245C-39A5-469E24AF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C7283-ED5E-9387-A728-93617A67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68AA5-6D8D-2677-C04F-A9E01A278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5D823-5416-5974-BEE4-D673D63B3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DD511-37AC-E6C6-DAA8-6B4EE9C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12864-9D92-080A-1F62-2A7ED72D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4E7E6-2597-D458-25D4-BA7E17D0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4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9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EFC5-452A-2110-EE53-609FC3BB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D337-5BBD-7583-749D-ECF589A6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3C2A-6E1C-D742-109A-5F594A5A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32BD-38A2-7CF8-A8B1-D1758BFC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7224-99E2-F062-364C-9A784054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6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2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2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71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8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7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2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60EF-2E4B-A39D-5587-E37FCF32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0FC5E-64C9-7557-FEE8-4CC3B938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5185-E852-7F92-7C2B-4742A551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F911E-3D2E-7DF2-73F1-7EB6EA60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B62D0-A1D8-471C-2EBB-3B82E6A8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B523-DBAD-6681-3B63-B8C3FF95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40E1-F7A7-BE11-0E5B-772F4D8F9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FAEB8-20C7-2616-CCF4-054B2A419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91A4E-C2CE-C5D8-8C52-7AB7BA38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AD09C-F291-EE3A-5315-E8D2D274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D7073-14E4-0925-3DEB-03957027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CFA9-8F3E-3B62-A3B8-A9E20C91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B9B95-52B0-5323-8984-2E3B4D85B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A85E-3376-5C18-301D-9619BA274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E8C81-CF66-81A7-25EB-971EE4047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45EF9-A0D0-B6A0-330E-6B181B3E4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A247A-5D5B-1493-10BA-0ABE05D8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4DFE2-8EA1-23DE-D252-8C9F5101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206E6-FA8E-2415-355B-47A3B340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E932-DF6C-2E15-C4CE-5BF52C5F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903C0-4282-A120-222F-48C64D08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4C69D-41BC-350C-B8B1-5B0404EC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DAA9C-6C0F-4D77-3D38-BC7F722E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D5F19-0D03-919B-FB7F-9B8F61CB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DB271-F57B-76A1-15AE-7B77543C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CA70F-0E4C-18AB-19F1-6D40964F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0D6E-9112-7EE3-F06A-52171338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383A8-BF52-F2C0-2953-37558B95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8CE23-B0CB-A8A6-F7ED-F25623FE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70A85-3BBE-3B60-16BB-31938B13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35277-B157-AAA7-80E8-4C4208E5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17CB-E473-C506-4B47-866095D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45FE-3EAD-6EE2-67FA-873B6F30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A3187-E9C1-F2D3-2EC2-F52091464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95580-D28F-917E-30ED-8C227B017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0B7E0-3F93-2AE0-1304-B3A98ADB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D3EE3-DCE3-C746-9247-8880656F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DC6E-1316-760A-85F4-CBA82C7C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0F8AC-1C53-4D23-0E7C-84071F0B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682C8-9259-7240-962C-DD9C0B2B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5F25-4E2B-62BA-27DA-D8AA15FEB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FAC2-4B98-43C5-9BD8-9BEF5117EB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2AC5-A04B-B329-400D-8A9466893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DC56-A6A8-7F7D-C312-A2A769A48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A095-F374-48DA-9A75-5E6E9060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C6F0-E690-4C11-BE95-0E5D775B02D8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5AB1E3-25B8-4062-AD14-6CA94075D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5B0A-94F9-813A-A15A-39724B709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FDF8D-F479-A6D8-FAED-C099068B6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31148A-4463-4213-8160-FF5870AC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15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 Group #3 – CAH Priorities</a:t>
            </a:r>
            <a:br>
              <a:rPr lang="en-US" dirty="0"/>
            </a:br>
            <a:r>
              <a:rPr lang="en-US" i="1" dirty="0"/>
              <a:t>What CAHs need to know NOW! </a:t>
            </a:r>
            <a:endParaRPr lang="en-US" dirty="0"/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AEB6146A-A308-14F9-F242-7DECD9D4E6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51859" y="2143217"/>
          <a:ext cx="9759628" cy="2908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1637683-95F3-46D7-83C8-6646EB6E46C2}"/>
              </a:ext>
            </a:extLst>
          </p:cNvPr>
          <p:cNvSpPr/>
          <p:nvPr/>
        </p:nvSpPr>
        <p:spPr>
          <a:xfrm>
            <a:off x="2251859" y="4781982"/>
            <a:ext cx="5653891" cy="10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Reporting Period: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January 1, 2023 – December 31, 2023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Reporting Mechanism: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Hospital Quality Reporting secure portal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Submission Deadline: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 May 15,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9A6AF3-A134-4298-9F35-6DD880CB3FE5}"/>
              </a:ext>
            </a:extLst>
          </p:cNvPr>
          <p:cNvSpPr/>
          <p:nvPr/>
        </p:nvSpPr>
        <p:spPr>
          <a:xfrm>
            <a:off x="7335174" y="5907349"/>
            <a:ext cx="4676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Alignment with SG2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SG2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showcases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regarding measures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SG3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showcases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RESOURCES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support the data/measures</a:t>
            </a:r>
          </a:p>
        </p:txBody>
      </p:sp>
    </p:spTree>
    <p:extLst>
      <p:ext uri="{BB962C8B-B14F-4D97-AF65-F5344CB8AC3E}">
        <p14:creationId xmlns:p14="http://schemas.microsoft.com/office/powerpoint/2010/main" val="249770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7A6D17-F833-489F-AE44-8A793374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dirty="0"/>
              <a:t>The WHY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273C2A-F03C-46D1-B868-9EF90AE9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Demonstrate value and quality of care to the community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Reducing and ultimately eliminating disparities in health and the determinants that adversely affect excluded or marginalized groups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E1972-402A-4DEC-AFEF-55B25EBD1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43761-F4EF-4A3B-8FC4-BB22B1F0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/>
              <a:t>Hospital Commitment to Health Equity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8104-3488-4FEA-B548-D568BC4E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Measure Rationale</a:t>
            </a:r>
          </a:p>
          <a:p>
            <a:pPr lvl="1">
              <a:lnSpc>
                <a:spcPct val="90000"/>
              </a:lnSpc>
            </a:pPr>
            <a:r>
              <a:rPr lang="en-US"/>
              <a:t>Recognition of health disparities and inequities has been heightened, particularly relevant in rural areas. </a:t>
            </a:r>
          </a:p>
          <a:p>
            <a:pPr lvl="1">
              <a:lnSpc>
                <a:spcPct val="90000"/>
              </a:lnSpc>
            </a:pPr>
            <a:r>
              <a:rPr lang="en-US"/>
              <a:t>Rural risk factors for health disparities include geographic isolation, lower socioeconomic status, higher rates of health risk behaviors, limited access to health care specialists and subspecialists, and limited job opportunities. </a:t>
            </a:r>
          </a:p>
          <a:p>
            <a:pPr lvl="1">
              <a:lnSpc>
                <a:spcPct val="90000"/>
              </a:lnSpc>
            </a:pPr>
            <a:r>
              <a:rPr lang="en-US"/>
              <a:t>Rural residents are less likely to have employer-provided health insurance coverage, and if they are poor, often are not covered by Medicaid. </a:t>
            </a:r>
          </a:p>
          <a:p>
            <a:pPr lvl="1">
              <a:lnSpc>
                <a:spcPct val="90000"/>
              </a:lnSpc>
            </a:pPr>
            <a:r>
              <a:rPr lang="en-US"/>
              <a:t>The intent of this measure is to help ensure hospitals are considering and addressing equity in the care they provide to their community. </a:t>
            </a:r>
          </a:p>
        </p:txBody>
      </p:sp>
      <p:pic>
        <p:nvPicPr>
          <p:cNvPr id="5122" name="Picture 2" descr="Michigan Health-Sparrow ...">
            <a:extLst>
              <a:ext uri="{FF2B5EF4-FFF2-40B4-BE49-F238E27FC236}">
                <a16:creationId xmlns:a16="http://schemas.microsoft.com/office/drawing/2014/main" id="{5DB7B2DC-02B6-4D0C-8662-E6306BC3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88" y="1823242"/>
            <a:ext cx="3981455" cy="28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9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2 Hills and Dales Top 100">
            <a:extLst>
              <a:ext uri="{FF2B5EF4-FFF2-40B4-BE49-F238E27FC236}">
                <a16:creationId xmlns:a16="http://schemas.microsoft.com/office/drawing/2014/main" id="{BED0F8FC-8C40-4879-8548-664ED91D8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-8825" y="-56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649AA-44CE-4EBC-8504-C1CFBD55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624110"/>
            <a:ext cx="10704512" cy="12808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Hospital Commitment to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12C8-1C61-46F8-AEA7-C5E45418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133600"/>
            <a:ext cx="10618787" cy="3777622"/>
          </a:xfrm>
        </p:spPr>
        <p:txBody>
          <a:bodyPr>
            <a:normAutofit/>
          </a:bodyPr>
          <a:lstStyle/>
          <a:p>
            <a:pPr>
              <a:buClr>
                <a:srgbClr val="549BEC"/>
              </a:buClr>
            </a:pPr>
            <a:r>
              <a:rPr lang="en-US" sz="2400" b="1" dirty="0"/>
              <a:t>Measure Description</a:t>
            </a:r>
          </a:p>
          <a:p>
            <a:pPr lvl="1">
              <a:buClr>
                <a:srgbClr val="549BEC"/>
              </a:buClr>
            </a:pPr>
            <a:r>
              <a:rPr lang="en-US" sz="1800" dirty="0"/>
              <a:t>This structural measure assesses hospital commitment to health equity. </a:t>
            </a:r>
          </a:p>
          <a:p>
            <a:pPr lvl="1">
              <a:buClr>
                <a:srgbClr val="549BEC"/>
              </a:buClr>
            </a:pPr>
            <a:r>
              <a:rPr lang="en-US" sz="1800" dirty="0"/>
              <a:t>Attestation Domains</a:t>
            </a:r>
          </a:p>
          <a:p>
            <a:pPr marL="914400" lvl="2" indent="0">
              <a:buClr>
                <a:srgbClr val="549BEC"/>
              </a:buClr>
              <a:buNone/>
            </a:pPr>
            <a:r>
              <a:rPr lang="en-US" sz="1800" dirty="0"/>
              <a:t>Domain 1 – Equity is a Strategic Priority</a:t>
            </a:r>
          </a:p>
          <a:p>
            <a:pPr marL="914400" lvl="2" indent="0">
              <a:buClr>
                <a:srgbClr val="549BEC"/>
              </a:buClr>
              <a:buNone/>
            </a:pPr>
            <a:r>
              <a:rPr lang="en-US" sz="1800" dirty="0"/>
              <a:t>Domain 2 – Data Collection</a:t>
            </a:r>
          </a:p>
          <a:p>
            <a:pPr marL="914400" lvl="2" indent="0">
              <a:buClr>
                <a:srgbClr val="549BEC"/>
              </a:buClr>
              <a:buNone/>
            </a:pPr>
            <a:r>
              <a:rPr lang="en-US" sz="1800" dirty="0"/>
              <a:t>Domain 3 – Data Analysis</a:t>
            </a:r>
          </a:p>
          <a:p>
            <a:pPr marL="914400" lvl="2" indent="0">
              <a:buClr>
                <a:srgbClr val="549BEC"/>
              </a:buClr>
              <a:buNone/>
            </a:pPr>
            <a:r>
              <a:rPr lang="en-US" sz="1800" dirty="0"/>
              <a:t>Domain 4 – Quality Improvement</a:t>
            </a:r>
          </a:p>
          <a:p>
            <a:pPr marL="914400" lvl="2" indent="0">
              <a:buClr>
                <a:srgbClr val="549BEC"/>
              </a:buClr>
              <a:buNone/>
            </a:pPr>
            <a:r>
              <a:rPr lang="en-US" sz="1800" dirty="0"/>
              <a:t>Domain 5 – Leadership Engagement</a:t>
            </a:r>
          </a:p>
        </p:txBody>
      </p:sp>
    </p:spTree>
    <p:extLst>
      <p:ext uri="{BB962C8B-B14F-4D97-AF65-F5344CB8AC3E}">
        <p14:creationId xmlns:p14="http://schemas.microsoft.com/office/powerpoint/2010/main" val="2807095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DDF92-A530-470F-9C87-344F1F0E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Social Determinants of Health Screening </a:t>
            </a:r>
            <a:r>
              <a:rPr lang="en-US" sz="2800" b="1" i="1"/>
              <a:t>and </a:t>
            </a:r>
            <a:r>
              <a:rPr lang="en-US" sz="2800"/>
              <a:t>Screening Positive</a:t>
            </a:r>
            <a:br>
              <a:rPr lang="en-US" sz="2800"/>
            </a:br>
            <a:endParaRPr lang="en-US" sz="280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9CCF-C4BF-4D04-A26F-4B1131A8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Measure Rationale</a:t>
            </a:r>
          </a:p>
          <a:p>
            <a:pPr lvl="1">
              <a:lnSpc>
                <a:spcPct val="90000"/>
              </a:lnSpc>
            </a:pPr>
            <a:r>
              <a:rPr lang="en-US"/>
              <a:t>The recognition of health disparities and the impact of health-related social needs (HRSN) has been heightened in recent years. </a:t>
            </a:r>
          </a:p>
          <a:p>
            <a:pPr lvl="1">
              <a:lnSpc>
                <a:spcPct val="90000"/>
              </a:lnSpc>
            </a:pPr>
            <a:r>
              <a:rPr lang="en-US"/>
              <a:t>Economic and social factors, known as drivers of health, are known to affect health outcomes and costs and exacerbate health inequities. </a:t>
            </a:r>
          </a:p>
          <a:p>
            <a:pPr lvl="1">
              <a:lnSpc>
                <a:spcPct val="90000"/>
              </a:lnSpc>
            </a:pPr>
            <a:r>
              <a:rPr lang="en-US"/>
              <a:t>This measure is derived from CMS’ Innovation’s Accountable Health Communities (AHC) model and has been tested in large populations across states. </a:t>
            </a:r>
          </a:p>
          <a:p>
            <a:pPr lvl="1">
              <a:lnSpc>
                <a:spcPct val="90000"/>
              </a:lnSpc>
            </a:pPr>
            <a:r>
              <a:rPr lang="en-US"/>
              <a:t>This measure intends to help ensure hospitals are considering and addressing social needs in the care they provide to their community.</a:t>
            </a:r>
          </a:p>
        </p:txBody>
      </p:sp>
      <p:pic>
        <p:nvPicPr>
          <p:cNvPr id="3074" name="Picture 2" descr="Paul Oliver Memorial Hospital ...">
            <a:extLst>
              <a:ext uri="{FF2B5EF4-FFF2-40B4-BE49-F238E27FC236}">
                <a16:creationId xmlns:a16="http://schemas.microsoft.com/office/drawing/2014/main" id="{0950193F-5BFA-43D8-B72C-8EAA2C87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88" y="1777855"/>
            <a:ext cx="3981455" cy="29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5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9F22F5-03CA-47E9-8499-94FBF368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dirty="0"/>
              <a:t>Social Determinants of Health Screening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5AF07B67-7F4B-321C-1D1B-743225167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36" r="9284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96E3-5683-43D8-834A-DDF281C7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4438002"/>
          </a:xfrm>
        </p:spPr>
        <p:txBody>
          <a:bodyPr>
            <a:normAutofit/>
          </a:bodyPr>
          <a:lstStyle/>
          <a:p>
            <a:r>
              <a:rPr lang="en-US" sz="2000" dirty="0"/>
              <a:t>Measure Description</a:t>
            </a:r>
          </a:p>
          <a:p>
            <a:pPr lvl="1"/>
            <a:r>
              <a:rPr lang="en-US" dirty="0"/>
              <a:t>The Screening for SDOH Measure assesses whether a hospital implements screening for all patients that are 18 years or older at the time of admission for:</a:t>
            </a:r>
          </a:p>
          <a:p>
            <a:pPr lvl="2"/>
            <a:r>
              <a:rPr lang="en-US" dirty="0"/>
              <a:t>Food insecurity, housing instability, transportation needs, utility difficulties, and interpersonal safety. </a:t>
            </a:r>
          </a:p>
          <a:p>
            <a:pPr lvl="2"/>
            <a:r>
              <a:rPr lang="en-US" dirty="0"/>
              <a:t>To report on this measure, hospitals will provide:</a:t>
            </a:r>
          </a:p>
          <a:p>
            <a:pPr lvl="3"/>
            <a:r>
              <a:rPr lang="en-US" sz="1400" dirty="0"/>
              <a:t>(1) The number of patients admitted to the hospital who are 18 years or older at the time of admission, and who are screened for each of the five HRSNs: Food insecurity, housing instability, transportation needs, utility difficulties, and interpersonal safety; and </a:t>
            </a:r>
          </a:p>
          <a:p>
            <a:pPr lvl="3"/>
            <a:r>
              <a:rPr lang="en-US" sz="1400" dirty="0"/>
              <a:t>(2) the total number of patients who are admitted to the hospital who are 18 years or older on the date they are admitted.</a:t>
            </a:r>
          </a:p>
        </p:txBody>
      </p:sp>
    </p:spTree>
    <p:extLst>
      <p:ext uri="{BB962C8B-B14F-4D97-AF65-F5344CB8AC3E}">
        <p14:creationId xmlns:p14="http://schemas.microsoft.com/office/powerpoint/2010/main" val="242299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B9370-F8ED-44E2-9121-082ECC0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Social Determinants of Health Screening Positive</a:t>
            </a:r>
            <a:br>
              <a:rPr lang="en-US" sz="2800"/>
            </a:br>
            <a:endParaRPr lang="en-US" sz="280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E5DC-997A-4AD9-B182-D86C2497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Measure Description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The Screen Positive Rate for Social Drivers of Health Measure provides information on the percentage of patients admitted for an inpatient hospital stay, and;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Who are 18 years or older on the date of admission, and;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Were screened for an HSRN, and;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Who screens positive for one or more of the following five health-related social needs (HSRNs):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Food insecurity, housing instability, transportation problems, utility difficulties, or interpersonal safety.</a:t>
            </a:r>
            <a:endParaRPr lang="en-US"/>
          </a:p>
        </p:txBody>
      </p:sp>
      <p:pic>
        <p:nvPicPr>
          <p:cNvPr id="2050" name="Picture 2" descr="Aspirus Iron River first hospital in ...">
            <a:extLst>
              <a:ext uri="{FF2B5EF4-FFF2-40B4-BE49-F238E27FC236}">
                <a16:creationId xmlns:a16="http://schemas.microsoft.com/office/drawing/2014/main" id="{EE6A21D8-D51F-433F-B987-72A98D0EA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9214" b="-1"/>
          <a:stretch/>
        </p:blipFill>
        <p:spPr bwMode="auto">
          <a:xfrm>
            <a:off x="7384157" y="1386759"/>
            <a:ext cx="4158618" cy="40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81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 3</vt:lpstr>
      <vt:lpstr>Office Theme</vt:lpstr>
      <vt:lpstr>Wisp</vt:lpstr>
      <vt:lpstr>PowerPoint Presentation</vt:lpstr>
      <vt:lpstr>Strategy Group #3 – CAH Priorities What CAHs need to know NOW! </vt:lpstr>
      <vt:lpstr>The WHY</vt:lpstr>
      <vt:lpstr>Hospital Commitment to Health Equity</vt:lpstr>
      <vt:lpstr>Hospital Commitment to Health Equity</vt:lpstr>
      <vt:lpstr>Social Determinants of Health Screening and Screening Positive </vt:lpstr>
      <vt:lpstr>Social Determinants of Health Screening</vt:lpstr>
      <vt:lpstr>Social Determinants of Health Screening Positive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Siwek, Douglas</dc:creator>
  <cp:lastModifiedBy>Siwek, Douglas</cp:lastModifiedBy>
  <cp:revision>1</cp:revision>
  <dcterms:created xsi:type="dcterms:W3CDTF">2024-05-17T18:51:48Z</dcterms:created>
  <dcterms:modified xsi:type="dcterms:W3CDTF">2024-05-17T19:39:38Z</dcterms:modified>
</cp:coreProperties>
</file>